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Dazzed Bold" charset="1" panose="00000000000000000000"/>
      <p:regular r:id="rId19"/>
    </p:embeddedFont>
    <p:embeddedFont>
      <p:font typeface="Dazzed Semi-Bold" charset="1" panose="00000000000000000000"/>
      <p:regular r:id="rId20"/>
    </p:embeddedFont>
    <p:embeddedFont>
      <p:font typeface="Dazzed Medium" charset="1" panose="00000000000000000000"/>
      <p:regular r:id="rId21"/>
    </p:embeddedFont>
    <p:embeddedFont>
      <p:font typeface="Dazze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🌍 1. Opening Context</a:t>
            </a:r>
          </a:p>
          <a:p>
            <a:r>
              <a:rPr lang="en-US"/>
              <a:t/>
            </a:r>
          </a:p>
          <a:p>
            <a:r>
              <a:rPr lang="en-US"/>
              <a:t>“We’re seeing a huge push among MSPs to lead their customers into AI adoption. Hatz helps MSPs bring secure, business-ready AI to their clients — not just individual use cases, but organization-wide adoption.”</a:t>
            </a:r>
          </a:p>
          <a:p>
            <a:r>
              <a:rPr lang="en-US"/>
              <a:t/>
            </a:r>
          </a:p>
          <a:p>
            <a:r>
              <a:rPr lang="en-US"/>
              <a:t>⸻</a:t>
            </a:r>
          </a:p>
          <a:p>
            <a:r>
              <a:rPr lang="en-US"/>
              <a:t/>
            </a:r>
          </a:p>
          <a:p>
            <a:r>
              <a:rPr lang="en-US"/>
              <a:t>💬 2. Core Discovery Questions</a:t>
            </a:r>
          </a:p>
          <a:p>
            <a:r>
              <a:rPr lang="en-US"/>
              <a:t/>
            </a:r>
          </a:p>
          <a:p>
            <a:r>
              <a:rPr lang="en-US"/>
              <a:t>🏢 Business Overview</a:t>
            </a:r>
          </a:p>
          <a:p>
            <a:r>
              <a:rPr lang="en-US"/>
              <a:t>	•	Tell me a bit about your business — size, customer base, and how you currently support them with cloud, security, or productivity tools.</a:t>
            </a:r>
          </a:p>
          <a:p>
            <a:r>
              <a:rPr lang="en-US"/>
              <a:t>	•	How are you seeing AI come into your customers’ world? Are they asking about it yet?</a:t>
            </a:r>
          </a:p>
          <a:p>
            <a:r>
              <a:rPr lang="en-US"/>
              <a:t>	•	Have you started thinking about AI as a service or revenue stream for your MSP?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2" Target="../media/image3.png" Type="http://schemas.openxmlformats.org/officeDocument/2006/relationships/image"/><Relationship Id="rId3" Target="../media/image75.png" Type="http://schemas.openxmlformats.org/officeDocument/2006/relationships/image"/><Relationship Id="rId4" Target="../media/image76.svg" Type="http://schemas.openxmlformats.org/officeDocument/2006/relationships/image"/><Relationship Id="rId5" Target="../media/image7.png" Type="http://schemas.openxmlformats.org/officeDocument/2006/relationships/image"/><Relationship Id="rId6" Target="../media/image6.png" Type="http://schemas.openxmlformats.org/officeDocument/2006/relationships/image"/><Relationship Id="rId7" Target="../media/image10.png" Type="http://schemas.openxmlformats.org/officeDocument/2006/relationships/image"/><Relationship Id="rId8" Target="../media/image77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../media/image27.png" Type="http://schemas.openxmlformats.org/officeDocument/2006/relationships/image"/><Relationship Id="rId16" Target="../media/image28.png" Type="http://schemas.openxmlformats.org/officeDocument/2006/relationships/image"/><Relationship Id="rId17" Target="../media/image29.png" Type="http://schemas.openxmlformats.org/officeDocument/2006/relationships/image"/><Relationship Id="rId18" Target="../media/image30.png" Type="http://schemas.openxmlformats.org/officeDocument/2006/relationships/image"/><Relationship Id="rId19" Target="../media/image31.png" Type="http://schemas.openxmlformats.org/officeDocument/2006/relationships/image"/><Relationship Id="rId2" Target="../media/image3.png" Type="http://schemas.openxmlformats.org/officeDocument/2006/relationships/image"/><Relationship Id="rId20" Target="../media/image32.png" Type="http://schemas.openxmlformats.org/officeDocument/2006/relationships/image"/><Relationship Id="rId21" Target="../media/image33.png" Type="http://schemas.openxmlformats.org/officeDocument/2006/relationships/image"/><Relationship Id="rId22" Target="../media/image34.png" Type="http://schemas.openxmlformats.org/officeDocument/2006/relationships/image"/><Relationship Id="rId23" Target="../media/image35.png" Type="http://schemas.openxmlformats.org/officeDocument/2006/relationships/image"/><Relationship Id="rId24" Target="../media/image36.png" Type="http://schemas.openxmlformats.org/officeDocument/2006/relationships/image"/><Relationship Id="rId25" Target="../media/image37.png" Type="http://schemas.openxmlformats.org/officeDocument/2006/relationships/image"/><Relationship Id="rId26" Target="../media/image38.png" Type="http://schemas.openxmlformats.org/officeDocument/2006/relationships/image"/><Relationship Id="rId27" Target="../media/image39.png" Type="http://schemas.openxmlformats.org/officeDocument/2006/relationships/image"/><Relationship Id="rId28" Target="../media/image40.png" Type="http://schemas.openxmlformats.org/officeDocument/2006/relationships/image"/><Relationship Id="rId29" Target="../media/image41.png" Type="http://schemas.openxmlformats.org/officeDocument/2006/relationships/image"/><Relationship Id="rId3" Target="../media/image15.png" Type="http://schemas.openxmlformats.org/officeDocument/2006/relationships/image"/><Relationship Id="rId30" Target="../media/image42.png" Type="http://schemas.openxmlformats.org/officeDocument/2006/relationships/image"/><Relationship Id="rId31" Target="../media/image43.png" Type="http://schemas.openxmlformats.org/officeDocument/2006/relationships/image"/><Relationship Id="rId32" Target="../media/image44.png" Type="http://schemas.openxmlformats.org/officeDocument/2006/relationships/image"/><Relationship Id="rId33" Target="../media/image45.png" Type="http://schemas.openxmlformats.org/officeDocument/2006/relationships/image"/><Relationship Id="rId34" Target="../media/image46.png" Type="http://schemas.openxmlformats.org/officeDocument/2006/relationships/image"/><Relationship Id="rId35" Target="../media/image47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svg" Type="http://schemas.openxmlformats.org/officeDocument/2006/relationships/image"/><Relationship Id="rId11" Target="../media/image63.svg" Type="http://schemas.openxmlformats.org/officeDocument/2006/relationships/image"/><Relationship Id="rId12" Target="../media/image64.png" Type="http://schemas.openxmlformats.org/officeDocument/2006/relationships/image"/><Relationship Id="rId13" Target="../media/image65.svg" Type="http://schemas.openxmlformats.org/officeDocument/2006/relationships/image"/><Relationship Id="rId14" Target="../media/image66.svg" Type="http://schemas.openxmlformats.org/officeDocument/2006/relationships/image"/><Relationship Id="rId15" Target="../media/image67.png" Type="http://schemas.openxmlformats.org/officeDocument/2006/relationships/image"/><Relationship Id="rId16" Target="../media/image68.svg" Type="http://schemas.openxmlformats.org/officeDocument/2006/relationships/image"/><Relationship Id="rId17" Target="../media/image69.png" Type="http://schemas.openxmlformats.org/officeDocument/2006/relationships/image"/><Relationship Id="rId18" Target="../media/image70.svg" Type="http://schemas.openxmlformats.org/officeDocument/2006/relationships/image"/><Relationship Id="rId19" Target="../media/image71.png" Type="http://schemas.openxmlformats.org/officeDocument/2006/relationships/image"/><Relationship Id="rId2" Target="../media/image3.png" Type="http://schemas.openxmlformats.org/officeDocument/2006/relationships/image"/><Relationship Id="rId20" Target="../media/image72.svg" Type="http://schemas.openxmlformats.org/officeDocument/2006/relationships/image"/><Relationship Id="rId21" Target="../media/image73.png" Type="http://schemas.openxmlformats.org/officeDocument/2006/relationships/image"/><Relationship Id="rId22" Target="../media/image74.svg" Type="http://schemas.openxmlformats.org/officeDocument/2006/relationships/image"/><Relationship Id="rId3" Target="../media/image55.png" Type="http://schemas.openxmlformats.org/officeDocument/2006/relationships/image"/><Relationship Id="rId4" Target="../media/image56.svg" Type="http://schemas.openxmlformats.org/officeDocument/2006/relationships/image"/><Relationship Id="rId5" Target="../media/image57.png" Type="http://schemas.openxmlformats.org/officeDocument/2006/relationships/image"/><Relationship Id="rId6" Target="../media/image58.sv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Relationship Id="rId9" Target="../media/image6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l="0" t="-462495" r="0" b="-432335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0" y="0"/>
            <a:ext cx="18288000" cy="10287000"/>
            <a:chOff x="0" y="0"/>
            <a:chExt cx="6374902" cy="35858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74902" cy="3585882"/>
            </a:xfrm>
            <a:custGeom>
              <a:avLst/>
              <a:gdLst/>
              <a:ahLst/>
              <a:cxnLst/>
              <a:rect r="r" b="b" t="t" l="l"/>
              <a:pathLst>
                <a:path h="3585882" w="6374902">
                  <a:moveTo>
                    <a:pt x="0" y="0"/>
                  </a:moveTo>
                  <a:lnTo>
                    <a:pt x="6374902" y="0"/>
                  </a:lnTo>
                  <a:lnTo>
                    <a:pt x="6374902" y="3585882"/>
                  </a:lnTo>
                  <a:lnTo>
                    <a:pt x="0" y="3585882"/>
                  </a:lnTo>
                  <a:close/>
                </a:path>
              </a:pathLst>
            </a:custGeom>
            <a:gradFill rotWithShape="true">
              <a:gsLst>
                <a:gs pos="0">
                  <a:srgbClr val="110033">
                    <a:alpha val="0"/>
                  </a:srgbClr>
                </a:gs>
                <a:gs pos="50000">
                  <a:srgbClr val="110033">
                    <a:alpha val="67000"/>
                  </a:srgbClr>
                </a:gs>
                <a:gs pos="100000">
                  <a:srgbClr val="11003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6374902" cy="363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403770"/>
            <a:ext cx="10634210" cy="2377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1"/>
              </a:lnSpc>
            </a:pPr>
            <a:r>
              <a:rPr lang="en-US" sz="7128" b="true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AI Activation Playbook for MSPs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410123"/>
            <a:ext cx="6689112" cy="64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3632" b="true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AI-Powered Growth for MSPs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The Playbook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55227"/>
            <a:ext cx="11117558" cy="431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“Just get started”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462463" y="5633828"/>
            <a:ext cx="3433018" cy="3433018"/>
          </a:xfrm>
          <a:custGeom>
            <a:avLst/>
            <a:gdLst/>
            <a:ahLst/>
            <a:cxnLst/>
            <a:rect r="r" b="b" t="t" l="l"/>
            <a:pathLst>
              <a:path h="3433018" w="3433018">
                <a:moveTo>
                  <a:pt x="0" y="0"/>
                </a:moveTo>
                <a:lnTo>
                  <a:pt x="3433018" y="0"/>
                </a:lnTo>
                <a:lnTo>
                  <a:pt x="3433018" y="3433018"/>
                </a:lnTo>
                <a:lnTo>
                  <a:pt x="0" y="3433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69951" y="5446528"/>
            <a:ext cx="2595492" cy="2595492"/>
          </a:xfrm>
          <a:custGeom>
            <a:avLst/>
            <a:gdLst/>
            <a:ahLst/>
            <a:cxnLst/>
            <a:rect r="r" b="b" t="t" l="l"/>
            <a:pathLst>
              <a:path h="2595492" w="2595492">
                <a:moveTo>
                  <a:pt x="0" y="0"/>
                </a:moveTo>
                <a:lnTo>
                  <a:pt x="2595491" y="0"/>
                </a:lnTo>
                <a:lnTo>
                  <a:pt x="2595491" y="2595491"/>
                </a:lnTo>
                <a:lnTo>
                  <a:pt x="0" y="2595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41052" y="5341775"/>
            <a:ext cx="3433018" cy="3433018"/>
          </a:xfrm>
          <a:custGeom>
            <a:avLst/>
            <a:gdLst/>
            <a:ahLst/>
            <a:cxnLst/>
            <a:rect r="r" b="b" t="t" l="l"/>
            <a:pathLst>
              <a:path h="3433018" w="3433018">
                <a:moveTo>
                  <a:pt x="0" y="0"/>
                </a:moveTo>
                <a:lnTo>
                  <a:pt x="3433018" y="0"/>
                </a:lnTo>
                <a:lnTo>
                  <a:pt x="3433018" y="3433018"/>
                </a:lnTo>
                <a:lnTo>
                  <a:pt x="0" y="3433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58250" y="3714142"/>
            <a:ext cx="4388826" cy="4959963"/>
            <a:chOff x="0" y="0"/>
            <a:chExt cx="1107345" cy="12514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07345" cy="1251448"/>
            </a:xfrm>
            <a:custGeom>
              <a:avLst/>
              <a:gdLst/>
              <a:ahLst/>
              <a:cxnLst/>
              <a:rect r="r" b="b" t="t" l="l"/>
              <a:pathLst>
                <a:path h="1251448" w="1107345">
                  <a:moveTo>
                    <a:pt x="51156" y="0"/>
                  </a:moveTo>
                  <a:lnTo>
                    <a:pt x="1056189" y="0"/>
                  </a:lnTo>
                  <a:cubicBezTo>
                    <a:pt x="1084441" y="0"/>
                    <a:pt x="1107345" y="22903"/>
                    <a:pt x="1107345" y="51156"/>
                  </a:cubicBezTo>
                  <a:lnTo>
                    <a:pt x="1107345" y="1200292"/>
                  </a:lnTo>
                  <a:cubicBezTo>
                    <a:pt x="1107345" y="1213860"/>
                    <a:pt x="1101955" y="1226871"/>
                    <a:pt x="1092362" y="1236465"/>
                  </a:cubicBezTo>
                  <a:cubicBezTo>
                    <a:pt x="1082768" y="1246059"/>
                    <a:pt x="1069756" y="1251448"/>
                    <a:pt x="1056189" y="1251448"/>
                  </a:cubicBezTo>
                  <a:lnTo>
                    <a:pt x="51156" y="1251448"/>
                  </a:lnTo>
                  <a:cubicBezTo>
                    <a:pt x="22903" y="1251448"/>
                    <a:pt x="0" y="1228545"/>
                    <a:pt x="0" y="1200292"/>
                  </a:cubicBezTo>
                  <a:lnTo>
                    <a:pt x="0" y="51156"/>
                  </a:lnTo>
                  <a:cubicBezTo>
                    <a:pt x="0" y="22903"/>
                    <a:pt x="22903" y="0"/>
                    <a:pt x="511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07345" cy="1289548"/>
            </a:xfrm>
            <a:prstGeom prst="rect">
              <a:avLst/>
            </a:prstGeom>
          </p:spPr>
          <p:txBody>
            <a:bodyPr anchor="ctr" rtlCol="false" tIns="51644" lIns="51644" bIns="51644" rIns="51644"/>
            <a:lstStyle/>
            <a:p>
              <a:pPr algn="ctr">
                <a:lnSpc>
                  <a:spcPts val="2118"/>
                </a:lnSpc>
              </a:pPr>
            </a:p>
            <a:p>
              <a:pPr algn="ctr">
                <a:lnSpc>
                  <a:spcPts val="2118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522143" y="6533206"/>
            <a:ext cx="2964588" cy="2964588"/>
          </a:xfrm>
          <a:custGeom>
            <a:avLst/>
            <a:gdLst/>
            <a:ahLst/>
            <a:cxnLst/>
            <a:rect r="r" b="b" t="t" l="l"/>
            <a:pathLst>
              <a:path h="2964588" w="2964588">
                <a:moveTo>
                  <a:pt x="0" y="0"/>
                </a:moveTo>
                <a:lnTo>
                  <a:pt x="2964588" y="0"/>
                </a:lnTo>
                <a:lnTo>
                  <a:pt x="2964588" y="2964589"/>
                </a:lnTo>
                <a:lnTo>
                  <a:pt x="0" y="296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65162" y="6562685"/>
            <a:ext cx="2964588" cy="2964588"/>
          </a:xfrm>
          <a:custGeom>
            <a:avLst/>
            <a:gdLst/>
            <a:ahLst/>
            <a:cxnLst/>
            <a:rect r="r" b="b" t="t" l="l"/>
            <a:pathLst>
              <a:path h="2964588" w="2964588">
                <a:moveTo>
                  <a:pt x="0" y="0"/>
                </a:moveTo>
                <a:lnTo>
                  <a:pt x="2964588" y="0"/>
                </a:lnTo>
                <a:lnTo>
                  <a:pt x="2964588" y="2964588"/>
                </a:lnTo>
                <a:lnTo>
                  <a:pt x="0" y="2964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546123" y="2813222"/>
            <a:ext cx="5583627" cy="5980532"/>
            <a:chOff x="0" y="0"/>
            <a:chExt cx="1955396" cy="20943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55396" cy="2094393"/>
            </a:xfrm>
            <a:custGeom>
              <a:avLst/>
              <a:gdLst/>
              <a:ahLst/>
              <a:cxnLst/>
              <a:rect r="r" b="b" t="t" l="l"/>
              <a:pathLst>
                <a:path h="2094393" w="1955396">
                  <a:moveTo>
                    <a:pt x="40210" y="0"/>
                  </a:moveTo>
                  <a:lnTo>
                    <a:pt x="1915186" y="0"/>
                  </a:lnTo>
                  <a:cubicBezTo>
                    <a:pt x="1925850" y="0"/>
                    <a:pt x="1936078" y="4236"/>
                    <a:pt x="1943618" y="11777"/>
                  </a:cubicBezTo>
                  <a:cubicBezTo>
                    <a:pt x="1951159" y="19318"/>
                    <a:pt x="1955396" y="29545"/>
                    <a:pt x="1955396" y="40210"/>
                  </a:cubicBezTo>
                  <a:lnTo>
                    <a:pt x="1955396" y="2054183"/>
                  </a:lnTo>
                  <a:cubicBezTo>
                    <a:pt x="1955396" y="2064847"/>
                    <a:pt x="1951159" y="2075075"/>
                    <a:pt x="1943618" y="2082615"/>
                  </a:cubicBezTo>
                  <a:cubicBezTo>
                    <a:pt x="1936078" y="2090156"/>
                    <a:pt x="1925850" y="2094393"/>
                    <a:pt x="1915186" y="2094393"/>
                  </a:cubicBezTo>
                  <a:lnTo>
                    <a:pt x="40210" y="2094393"/>
                  </a:lnTo>
                  <a:cubicBezTo>
                    <a:pt x="29545" y="2094393"/>
                    <a:pt x="19318" y="2090156"/>
                    <a:pt x="11777" y="2082615"/>
                  </a:cubicBezTo>
                  <a:cubicBezTo>
                    <a:pt x="4236" y="2075075"/>
                    <a:pt x="0" y="2064847"/>
                    <a:pt x="0" y="2054183"/>
                  </a:cubicBezTo>
                  <a:lnTo>
                    <a:pt x="0" y="40210"/>
                  </a:lnTo>
                  <a:cubicBezTo>
                    <a:pt x="0" y="29545"/>
                    <a:pt x="4236" y="19318"/>
                    <a:pt x="11777" y="11777"/>
                  </a:cubicBezTo>
                  <a:cubicBezTo>
                    <a:pt x="19318" y="4236"/>
                    <a:pt x="29545" y="0"/>
                    <a:pt x="402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955396" cy="2132492"/>
            </a:xfrm>
            <a:prstGeom prst="rect">
              <a:avLst/>
            </a:prstGeom>
          </p:spPr>
          <p:txBody>
            <a:bodyPr anchor="ctr" rtlCol="false" tIns="51644" lIns="51644" bIns="51644" rIns="51644"/>
            <a:lstStyle/>
            <a:p>
              <a:pPr algn="ctr">
                <a:lnSpc>
                  <a:spcPts val="2118"/>
                </a:lnSpc>
              </a:pPr>
            </a:p>
            <a:p>
              <a:pPr algn="ctr">
                <a:lnSpc>
                  <a:spcPts val="2118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685263" y="4774265"/>
            <a:ext cx="2820023" cy="2820023"/>
          </a:xfrm>
          <a:custGeom>
            <a:avLst/>
            <a:gdLst/>
            <a:ahLst/>
            <a:cxnLst/>
            <a:rect r="r" b="b" t="t" l="l"/>
            <a:pathLst>
              <a:path h="2820023" w="2820023">
                <a:moveTo>
                  <a:pt x="0" y="0"/>
                </a:moveTo>
                <a:lnTo>
                  <a:pt x="2820023" y="0"/>
                </a:lnTo>
                <a:lnTo>
                  <a:pt x="2820023" y="2820022"/>
                </a:lnTo>
                <a:lnTo>
                  <a:pt x="0" y="2820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010115" y="4583266"/>
            <a:ext cx="2957942" cy="2957942"/>
          </a:xfrm>
          <a:custGeom>
            <a:avLst/>
            <a:gdLst/>
            <a:ahLst/>
            <a:cxnLst/>
            <a:rect r="r" b="b" t="t" l="l"/>
            <a:pathLst>
              <a:path h="2957942" w="2957942">
                <a:moveTo>
                  <a:pt x="0" y="0"/>
                </a:moveTo>
                <a:lnTo>
                  <a:pt x="2957942" y="0"/>
                </a:lnTo>
                <a:lnTo>
                  <a:pt x="2957942" y="2957942"/>
                </a:lnTo>
                <a:lnTo>
                  <a:pt x="0" y="2957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5836718" y="3714142"/>
            <a:ext cx="5258121" cy="4959963"/>
            <a:chOff x="0" y="0"/>
            <a:chExt cx="1326676" cy="125144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26676" cy="1251448"/>
            </a:xfrm>
            <a:custGeom>
              <a:avLst/>
              <a:gdLst/>
              <a:ahLst/>
              <a:cxnLst/>
              <a:rect r="r" b="b" t="t" l="l"/>
              <a:pathLst>
                <a:path h="1251448" w="1326676">
                  <a:moveTo>
                    <a:pt x="42699" y="0"/>
                  </a:moveTo>
                  <a:lnTo>
                    <a:pt x="1283978" y="0"/>
                  </a:lnTo>
                  <a:cubicBezTo>
                    <a:pt x="1295302" y="0"/>
                    <a:pt x="1306163" y="4499"/>
                    <a:pt x="1314170" y="12506"/>
                  </a:cubicBezTo>
                  <a:cubicBezTo>
                    <a:pt x="1322178" y="20514"/>
                    <a:pt x="1326676" y="31374"/>
                    <a:pt x="1326676" y="42699"/>
                  </a:cubicBezTo>
                  <a:lnTo>
                    <a:pt x="1326676" y="1208749"/>
                  </a:lnTo>
                  <a:cubicBezTo>
                    <a:pt x="1326676" y="1220074"/>
                    <a:pt x="1322178" y="1230935"/>
                    <a:pt x="1314170" y="1238942"/>
                  </a:cubicBezTo>
                  <a:cubicBezTo>
                    <a:pt x="1306163" y="1246950"/>
                    <a:pt x="1295302" y="1251448"/>
                    <a:pt x="1283978" y="1251448"/>
                  </a:cubicBezTo>
                  <a:lnTo>
                    <a:pt x="42699" y="1251448"/>
                  </a:lnTo>
                  <a:cubicBezTo>
                    <a:pt x="31374" y="1251448"/>
                    <a:pt x="20514" y="1246950"/>
                    <a:pt x="12506" y="1238942"/>
                  </a:cubicBezTo>
                  <a:cubicBezTo>
                    <a:pt x="4499" y="1230935"/>
                    <a:pt x="0" y="1220074"/>
                    <a:pt x="0" y="1208749"/>
                  </a:cubicBezTo>
                  <a:lnTo>
                    <a:pt x="0" y="42699"/>
                  </a:lnTo>
                  <a:cubicBezTo>
                    <a:pt x="0" y="31374"/>
                    <a:pt x="4499" y="20514"/>
                    <a:pt x="12506" y="12506"/>
                  </a:cubicBezTo>
                  <a:cubicBezTo>
                    <a:pt x="20514" y="4499"/>
                    <a:pt x="31374" y="0"/>
                    <a:pt x="426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326676" cy="1289548"/>
            </a:xfrm>
            <a:prstGeom prst="rect">
              <a:avLst/>
            </a:prstGeom>
          </p:spPr>
          <p:txBody>
            <a:bodyPr anchor="ctr" rtlCol="false" tIns="51644" lIns="51644" bIns="51644" rIns="51644"/>
            <a:lstStyle/>
            <a:p>
              <a:pPr algn="ctr">
                <a:lnSpc>
                  <a:spcPts val="2118"/>
                </a:lnSpc>
              </a:pPr>
            </a:p>
            <a:p>
              <a:pPr algn="ctr">
                <a:lnSpc>
                  <a:spcPts val="2118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11299589" y="2693526"/>
            <a:ext cx="15587" cy="5850971"/>
          </a:xfrm>
          <a:prstGeom prst="line">
            <a:avLst/>
          </a:prstGeom>
          <a:ln cap="flat" w="38100">
            <a:solidFill>
              <a:srgbClr val="6A15D9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2949239" y="7603754"/>
            <a:ext cx="853189" cy="762538"/>
          </a:xfrm>
          <a:custGeom>
            <a:avLst/>
            <a:gdLst/>
            <a:ahLst/>
            <a:cxnLst/>
            <a:rect r="r" b="b" t="t" l="l"/>
            <a:pathLst>
              <a:path h="762538" w="853189">
                <a:moveTo>
                  <a:pt x="0" y="0"/>
                </a:moveTo>
                <a:lnTo>
                  <a:pt x="853189" y="0"/>
                </a:lnTo>
                <a:lnTo>
                  <a:pt x="853189" y="762537"/>
                </a:lnTo>
                <a:lnTo>
                  <a:pt x="0" y="76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553652" y="7703442"/>
            <a:ext cx="1205363" cy="563161"/>
          </a:xfrm>
          <a:custGeom>
            <a:avLst/>
            <a:gdLst/>
            <a:ahLst/>
            <a:cxnLst/>
            <a:rect r="r" b="b" t="t" l="l"/>
            <a:pathLst>
              <a:path h="563161" w="1205363">
                <a:moveTo>
                  <a:pt x="0" y="0"/>
                </a:moveTo>
                <a:lnTo>
                  <a:pt x="1205363" y="0"/>
                </a:lnTo>
                <a:lnTo>
                  <a:pt x="1205363" y="563161"/>
                </a:lnTo>
                <a:lnTo>
                  <a:pt x="0" y="56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990942" y="7703442"/>
            <a:ext cx="1131441" cy="548012"/>
          </a:xfrm>
          <a:custGeom>
            <a:avLst/>
            <a:gdLst/>
            <a:ahLst/>
            <a:cxnLst/>
            <a:rect r="r" b="b" t="t" l="l"/>
            <a:pathLst>
              <a:path h="548012" w="1131441">
                <a:moveTo>
                  <a:pt x="0" y="0"/>
                </a:moveTo>
                <a:lnTo>
                  <a:pt x="1131441" y="0"/>
                </a:lnTo>
                <a:lnTo>
                  <a:pt x="1131441" y="548012"/>
                </a:lnTo>
                <a:lnTo>
                  <a:pt x="0" y="548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2603706" y="6738006"/>
            <a:ext cx="2431479" cy="1628286"/>
          </a:xfrm>
          <a:custGeom>
            <a:avLst/>
            <a:gdLst/>
            <a:ahLst/>
            <a:cxnLst/>
            <a:rect r="r" b="b" t="t" l="l"/>
            <a:pathLst>
              <a:path h="1628286" w="2431479">
                <a:moveTo>
                  <a:pt x="0" y="0"/>
                </a:moveTo>
                <a:lnTo>
                  <a:pt x="2431478" y="0"/>
                </a:lnTo>
                <a:lnTo>
                  <a:pt x="2431478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5478" t="-5144" r="-105734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1877660" y="3983855"/>
            <a:ext cx="1924768" cy="28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Start using chat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97036" y="3945755"/>
            <a:ext cx="251803" cy="59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3464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95289" y="4256654"/>
            <a:ext cx="3174534" cy="26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Try </a:t>
            </a:r>
            <a:r>
              <a:rPr lang="en-US" sz="1495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Prompts with different LLMs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43377" y="4838261"/>
            <a:ext cx="3664913" cy="2405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46394" indent="-123197" lvl="1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How will AI impact my industry? (then continue the conversation)</a:t>
            </a:r>
          </a:p>
          <a:p>
            <a:pPr algn="l">
              <a:lnSpc>
                <a:spcPts val="1905"/>
              </a:lnSpc>
            </a:pPr>
          </a:p>
          <a:p>
            <a:pPr algn="l" marL="246394" indent="-123197" lvl="1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Find trends in this spreadsheet (upload an xlsx or csv file) and tell me how many references there are to (insert a topic)</a:t>
            </a:r>
          </a:p>
          <a:p>
            <a:pPr algn="l">
              <a:lnSpc>
                <a:spcPts val="1905"/>
              </a:lnSpc>
            </a:pPr>
          </a:p>
          <a:p>
            <a:pPr algn="l" marL="246394" indent="-123197" lvl="1">
              <a:lnSpc>
                <a:spcPts val="1905"/>
              </a:lnSpc>
              <a:buFont typeface="Arial"/>
              <a:buChar char="•"/>
            </a:pPr>
            <a:r>
              <a:rPr lang="en-US" sz="1141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Summarize this document and put key info into a table, so I could explain it to someone with no experience in my industry (upload a PDF)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38967" y="3033446"/>
            <a:ext cx="4295528" cy="57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Try 3 Apps, Workflows, or Agents in the Discover Community Workshop Page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825223" y="2995346"/>
            <a:ext cx="415407" cy="610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5"/>
              </a:lnSpc>
            </a:pPr>
            <a:r>
              <a:rPr lang="en-US" sz="3518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240630" y="3866657"/>
            <a:ext cx="4481448" cy="36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3"/>
              </a:lnSpc>
            </a:pPr>
            <a:r>
              <a:rPr lang="en-US" sz="1116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These templates will give you a sense of the type of work AI can take off your plate.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730297" y="4022506"/>
            <a:ext cx="2804815" cy="28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636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Onboarding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18760" y="3956749"/>
            <a:ext cx="297885" cy="59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3464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2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2240630" y="4511472"/>
            <a:ext cx="2398631" cy="1590946"/>
          </a:xfrm>
          <a:custGeom>
            <a:avLst/>
            <a:gdLst/>
            <a:ahLst/>
            <a:cxnLst/>
            <a:rect r="r" b="b" t="t" l="l"/>
            <a:pathLst>
              <a:path h="1590946" w="2398631">
                <a:moveTo>
                  <a:pt x="0" y="0"/>
                </a:moveTo>
                <a:lnTo>
                  <a:pt x="2398631" y="0"/>
                </a:lnTo>
                <a:lnTo>
                  <a:pt x="2398631" y="1590947"/>
                </a:lnTo>
                <a:lnTo>
                  <a:pt x="0" y="15909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84" t="-7611" r="-21339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14333911" y="5511916"/>
            <a:ext cx="2407614" cy="1625347"/>
          </a:xfrm>
          <a:custGeom>
            <a:avLst/>
            <a:gdLst/>
            <a:ahLst/>
            <a:cxnLst/>
            <a:rect r="r" b="b" t="t" l="l"/>
            <a:pathLst>
              <a:path h="1625347" w="2407614">
                <a:moveTo>
                  <a:pt x="0" y="0"/>
                </a:moveTo>
                <a:lnTo>
                  <a:pt x="2407614" y="0"/>
                </a:lnTo>
                <a:lnTo>
                  <a:pt x="2407614" y="1625348"/>
                </a:lnTo>
                <a:lnTo>
                  <a:pt x="0" y="16253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9986" t="-5334" r="-431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6138620" y="5248658"/>
            <a:ext cx="2196331" cy="1696665"/>
          </a:xfrm>
          <a:custGeom>
            <a:avLst/>
            <a:gdLst/>
            <a:ahLst/>
            <a:cxnLst/>
            <a:rect r="r" b="b" t="t" l="l"/>
            <a:pathLst>
              <a:path h="1696665" w="2196331">
                <a:moveTo>
                  <a:pt x="0" y="0"/>
                </a:moveTo>
                <a:lnTo>
                  <a:pt x="2196331" y="0"/>
                </a:lnTo>
                <a:lnTo>
                  <a:pt x="2196331" y="1696666"/>
                </a:lnTo>
                <a:lnTo>
                  <a:pt x="0" y="16966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7236785" y="5902727"/>
            <a:ext cx="2196331" cy="1696665"/>
          </a:xfrm>
          <a:custGeom>
            <a:avLst/>
            <a:gdLst/>
            <a:ahLst/>
            <a:cxnLst/>
            <a:rect r="r" b="b" t="t" l="l"/>
            <a:pathLst>
              <a:path h="1696665" w="2196331">
                <a:moveTo>
                  <a:pt x="0" y="0"/>
                </a:moveTo>
                <a:lnTo>
                  <a:pt x="2196331" y="0"/>
                </a:lnTo>
                <a:lnTo>
                  <a:pt x="2196331" y="1696665"/>
                </a:lnTo>
                <a:lnTo>
                  <a:pt x="0" y="16966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8302345" y="6556795"/>
            <a:ext cx="2438764" cy="1696665"/>
          </a:xfrm>
          <a:custGeom>
            <a:avLst/>
            <a:gdLst/>
            <a:ahLst/>
            <a:cxnLst/>
            <a:rect r="r" b="b" t="t" l="l"/>
            <a:pathLst>
              <a:path h="1696665" w="2438764">
                <a:moveTo>
                  <a:pt x="0" y="0"/>
                </a:moveTo>
                <a:lnTo>
                  <a:pt x="2438764" y="0"/>
                </a:lnTo>
                <a:lnTo>
                  <a:pt x="2438764" y="1696666"/>
                </a:lnTo>
                <a:lnTo>
                  <a:pt x="0" y="16966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7975322" y="4971072"/>
            <a:ext cx="654046" cy="654068"/>
            <a:chOff x="0" y="0"/>
            <a:chExt cx="812800" cy="812828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28"/>
            </a:xfrm>
            <a:custGeom>
              <a:avLst/>
              <a:gdLst/>
              <a:ahLst/>
              <a:cxnLst/>
              <a:rect r="r" b="b" t="t" l="l"/>
              <a:pathLst>
                <a:path h="812828" w="812800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anchor="ctr" rtlCol="false" tIns="41689" lIns="41689" bIns="41689" rIns="41689"/>
            <a:lstStyle/>
            <a:p>
              <a:pPr algn="ctr">
                <a:lnSpc>
                  <a:spcPts val="3494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8050383" y="5106383"/>
            <a:ext cx="503925" cy="3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1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9106093" y="5625140"/>
            <a:ext cx="654046" cy="654068"/>
            <a:chOff x="0" y="0"/>
            <a:chExt cx="812800" cy="81282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28"/>
            </a:xfrm>
            <a:custGeom>
              <a:avLst/>
              <a:gdLst/>
              <a:ahLst/>
              <a:cxnLst/>
              <a:rect r="r" b="b" t="t" l="l"/>
              <a:pathLst>
                <a:path h="812828" w="812800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anchor="ctr" rtlCol="false" tIns="41689" lIns="41689" bIns="41689" rIns="41689"/>
            <a:lstStyle/>
            <a:p>
              <a:pPr algn="ctr">
                <a:lnSpc>
                  <a:spcPts val="3494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9223448" y="5760451"/>
            <a:ext cx="503925" cy="3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2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0414086" y="6279209"/>
            <a:ext cx="654046" cy="654068"/>
            <a:chOff x="0" y="0"/>
            <a:chExt cx="812800" cy="81282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812828"/>
            </a:xfrm>
            <a:custGeom>
              <a:avLst/>
              <a:gdLst/>
              <a:ahLst/>
              <a:cxnLst/>
              <a:rect r="r" b="b" t="t" l="l"/>
              <a:pathLst>
                <a:path h="812828" w="812800">
                  <a:moveTo>
                    <a:pt x="406400" y="0"/>
                  </a:moveTo>
                  <a:cubicBezTo>
                    <a:pt x="181951" y="0"/>
                    <a:pt x="0" y="181958"/>
                    <a:pt x="0" y="406414"/>
                  </a:cubicBezTo>
                  <a:cubicBezTo>
                    <a:pt x="0" y="630870"/>
                    <a:pt x="181951" y="812828"/>
                    <a:pt x="406400" y="812828"/>
                  </a:cubicBezTo>
                  <a:cubicBezTo>
                    <a:pt x="630849" y="812828"/>
                    <a:pt x="812800" y="630870"/>
                    <a:pt x="812800" y="406414"/>
                  </a:cubicBezTo>
                  <a:cubicBezTo>
                    <a:pt x="812800" y="181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>
                <a:alpha val="80000"/>
              </a:srgbClr>
            </a:solidFill>
            <a:ln w="38100" cap="sq">
              <a:solidFill>
                <a:srgbClr val="F5F7FF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76200" y="19053"/>
              <a:ext cx="660400" cy="717573"/>
            </a:xfrm>
            <a:prstGeom prst="rect">
              <a:avLst/>
            </a:prstGeom>
          </p:spPr>
          <p:txBody>
            <a:bodyPr anchor="ctr" rtlCol="false" tIns="41689" lIns="41689" bIns="41689" rIns="41689"/>
            <a:lstStyle/>
            <a:p>
              <a:pPr algn="ctr">
                <a:lnSpc>
                  <a:spcPts val="3494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0489147" y="6414520"/>
            <a:ext cx="503925" cy="33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3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748101" y="4295305"/>
            <a:ext cx="3174534" cy="26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495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Become an AI Champion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we put MSPs in the AI Business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15324" y="3624456"/>
            <a:ext cx="1777025" cy="138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4214751" y="3465025"/>
            <a:ext cx="978171" cy="2855974"/>
          </a:xfrm>
          <a:custGeom>
            <a:avLst/>
            <a:gdLst/>
            <a:ahLst/>
            <a:cxnLst/>
            <a:rect r="r" b="b" t="t" l="l"/>
            <a:pathLst>
              <a:path h="2855974" w="978171">
                <a:moveTo>
                  <a:pt x="0" y="0"/>
                </a:moveTo>
                <a:lnTo>
                  <a:pt x="978172" y="0"/>
                </a:lnTo>
                <a:lnTo>
                  <a:pt x="978172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50234" y="5266998"/>
            <a:ext cx="4107206" cy="2052212"/>
            <a:chOff x="0" y="0"/>
            <a:chExt cx="1014695" cy="5070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14695" cy="507004"/>
            </a:xfrm>
            <a:custGeom>
              <a:avLst/>
              <a:gdLst/>
              <a:ahLst/>
              <a:cxnLst/>
              <a:rect r="r" b="b" t="t" l="l"/>
              <a:pathLst>
                <a:path h="507004" w="1014695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069855" y="6119332"/>
            <a:ext cx="3267964" cy="31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Cu</a:t>
            </a: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ration</a:t>
            </a: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of AI Tools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54883" y="3624456"/>
            <a:ext cx="1777025" cy="138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400000">
            <a:off x="8654310" y="3465025"/>
            <a:ext cx="978171" cy="2855974"/>
          </a:xfrm>
          <a:custGeom>
            <a:avLst/>
            <a:gdLst/>
            <a:ahLst/>
            <a:cxnLst/>
            <a:rect r="r" b="b" t="t" l="l"/>
            <a:pathLst>
              <a:path h="2855974" w="978171">
                <a:moveTo>
                  <a:pt x="0" y="0"/>
                </a:moveTo>
                <a:lnTo>
                  <a:pt x="978171" y="0"/>
                </a:lnTo>
                <a:lnTo>
                  <a:pt x="978171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089792" y="5266998"/>
            <a:ext cx="4107206" cy="2052212"/>
            <a:chOff x="0" y="0"/>
            <a:chExt cx="1014695" cy="5070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4695" cy="507004"/>
            </a:xfrm>
            <a:custGeom>
              <a:avLst/>
              <a:gdLst/>
              <a:ahLst/>
              <a:cxnLst/>
              <a:rect r="r" b="b" t="t" l="l"/>
              <a:pathLst>
                <a:path h="507004" w="1014695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510018" y="6119332"/>
            <a:ext cx="3267964" cy="31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</a:t>
            </a: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ecure AI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95650" y="3624456"/>
            <a:ext cx="1777025" cy="138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400000">
            <a:off x="13095077" y="3465025"/>
            <a:ext cx="978171" cy="2855974"/>
          </a:xfrm>
          <a:custGeom>
            <a:avLst/>
            <a:gdLst/>
            <a:ahLst/>
            <a:cxnLst/>
            <a:rect r="r" b="b" t="t" l="l"/>
            <a:pathLst>
              <a:path h="2855974" w="978171">
                <a:moveTo>
                  <a:pt x="0" y="0"/>
                </a:moveTo>
                <a:lnTo>
                  <a:pt x="978172" y="0"/>
                </a:lnTo>
                <a:lnTo>
                  <a:pt x="978172" y="2855974"/>
                </a:lnTo>
                <a:lnTo>
                  <a:pt x="0" y="285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1530560" y="5266998"/>
            <a:ext cx="4107206" cy="2052212"/>
            <a:chOff x="0" y="0"/>
            <a:chExt cx="1014695" cy="50700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14695" cy="507004"/>
            </a:xfrm>
            <a:custGeom>
              <a:avLst/>
              <a:gdLst/>
              <a:ahLst/>
              <a:cxnLst/>
              <a:rect r="r" b="b" t="t" l="l"/>
              <a:pathLst>
                <a:path h="507004" w="1014695">
                  <a:moveTo>
                    <a:pt x="37699" y="0"/>
                  </a:moveTo>
                  <a:lnTo>
                    <a:pt x="976996" y="0"/>
                  </a:lnTo>
                  <a:cubicBezTo>
                    <a:pt x="986994" y="0"/>
                    <a:pt x="996583" y="3972"/>
                    <a:pt x="1003653" y="11042"/>
                  </a:cubicBezTo>
                  <a:cubicBezTo>
                    <a:pt x="1010723" y="18112"/>
                    <a:pt x="1014695" y="27701"/>
                    <a:pt x="1014695" y="37699"/>
                  </a:cubicBezTo>
                  <a:lnTo>
                    <a:pt x="1014695" y="469305"/>
                  </a:lnTo>
                  <a:cubicBezTo>
                    <a:pt x="1014695" y="479303"/>
                    <a:pt x="1010723" y="488892"/>
                    <a:pt x="1003653" y="495962"/>
                  </a:cubicBezTo>
                  <a:cubicBezTo>
                    <a:pt x="996583" y="503032"/>
                    <a:pt x="986994" y="507004"/>
                    <a:pt x="976996" y="507004"/>
                  </a:cubicBezTo>
                  <a:lnTo>
                    <a:pt x="37699" y="507004"/>
                  </a:lnTo>
                  <a:cubicBezTo>
                    <a:pt x="27701" y="507004"/>
                    <a:pt x="18112" y="503032"/>
                    <a:pt x="11042" y="495962"/>
                  </a:cubicBezTo>
                  <a:cubicBezTo>
                    <a:pt x="3972" y="488892"/>
                    <a:pt x="0" y="479303"/>
                    <a:pt x="0" y="469305"/>
                  </a:cubicBezTo>
                  <a:lnTo>
                    <a:pt x="0" y="37699"/>
                  </a:lnTo>
                  <a:cubicBezTo>
                    <a:pt x="0" y="27701"/>
                    <a:pt x="3972" y="18112"/>
                    <a:pt x="11042" y="11042"/>
                  </a:cubicBezTo>
                  <a:cubicBezTo>
                    <a:pt x="18112" y="3972"/>
                    <a:pt x="27701" y="0"/>
                    <a:pt x="37699" y="0"/>
                  </a:cubicBezTo>
                  <a:close/>
                </a:path>
              </a:pathLst>
            </a:custGeom>
            <a:solidFill>
              <a:srgbClr val="E1E0F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014695" cy="545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1949474" y="6119332"/>
            <a:ext cx="3267964" cy="31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</a:t>
            </a:r>
            <a:r>
              <a:rPr lang="en-US" b="true" sz="191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ales Acceleration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9542" y="2999871"/>
            <a:ext cx="7375381" cy="5658043"/>
            <a:chOff x="0" y="0"/>
            <a:chExt cx="1942487" cy="14901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2487" cy="1490184"/>
            </a:xfrm>
            <a:custGeom>
              <a:avLst/>
              <a:gdLst/>
              <a:ahLst/>
              <a:cxnLst/>
              <a:rect r="r" b="b" t="t" l="l"/>
              <a:pathLst>
                <a:path h="1490184" w="1942487">
                  <a:moveTo>
                    <a:pt x="41988" y="0"/>
                  </a:moveTo>
                  <a:lnTo>
                    <a:pt x="1900499" y="0"/>
                  </a:lnTo>
                  <a:cubicBezTo>
                    <a:pt x="1911635" y="0"/>
                    <a:pt x="1922315" y="4424"/>
                    <a:pt x="1930189" y="12298"/>
                  </a:cubicBezTo>
                  <a:cubicBezTo>
                    <a:pt x="1938063" y="20172"/>
                    <a:pt x="1942487" y="30852"/>
                    <a:pt x="1942487" y="41988"/>
                  </a:cubicBezTo>
                  <a:lnTo>
                    <a:pt x="1942487" y="1448196"/>
                  </a:lnTo>
                  <a:cubicBezTo>
                    <a:pt x="1942487" y="1459332"/>
                    <a:pt x="1938063" y="1470012"/>
                    <a:pt x="1930189" y="1477886"/>
                  </a:cubicBezTo>
                  <a:cubicBezTo>
                    <a:pt x="1922315" y="1485761"/>
                    <a:pt x="1911635" y="1490184"/>
                    <a:pt x="1900499" y="1490184"/>
                  </a:cubicBezTo>
                  <a:lnTo>
                    <a:pt x="41988" y="1490184"/>
                  </a:lnTo>
                  <a:cubicBezTo>
                    <a:pt x="18799" y="1490184"/>
                    <a:pt x="0" y="1471386"/>
                    <a:pt x="0" y="1448196"/>
                  </a:cubicBezTo>
                  <a:lnTo>
                    <a:pt x="0" y="41988"/>
                  </a:lnTo>
                  <a:cubicBezTo>
                    <a:pt x="0" y="30852"/>
                    <a:pt x="4424" y="20172"/>
                    <a:pt x="12298" y="12298"/>
                  </a:cubicBezTo>
                  <a:cubicBezTo>
                    <a:pt x="20172" y="4424"/>
                    <a:pt x="30852" y="0"/>
                    <a:pt x="41988" y="0"/>
                  </a:cubicBezTo>
                  <a:close/>
                </a:path>
              </a:pathLst>
            </a:custGeom>
            <a:solidFill>
              <a:srgbClr val="E1DEF5">
                <a:alpha val="49804"/>
              </a:srgbClr>
            </a:solidFill>
            <a:ln w="47625" cap="rnd">
              <a:solidFill>
                <a:srgbClr val="330099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942487" cy="15282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654184" y="3542620"/>
            <a:ext cx="1883980" cy="880220"/>
          </a:xfrm>
          <a:custGeom>
            <a:avLst/>
            <a:gdLst/>
            <a:ahLst/>
            <a:cxnLst/>
            <a:rect r="r" b="b" t="t" l="l"/>
            <a:pathLst>
              <a:path h="880220" w="1883980">
                <a:moveTo>
                  <a:pt x="0" y="0"/>
                </a:moveTo>
                <a:lnTo>
                  <a:pt x="1883980" y="0"/>
                </a:lnTo>
                <a:lnTo>
                  <a:pt x="1883980" y="880220"/>
                </a:lnTo>
                <a:lnTo>
                  <a:pt x="0" y="88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887265" y="3542620"/>
            <a:ext cx="984862" cy="880220"/>
          </a:xfrm>
          <a:custGeom>
            <a:avLst/>
            <a:gdLst/>
            <a:ahLst/>
            <a:cxnLst/>
            <a:rect r="r" b="b" t="t" l="l"/>
            <a:pathLst>
              <a:path h="880220" w="984862">
                <a:moveTo>
                  <a:pt x="0" y="0"/>
                </a:moveTo>
                <a:lnTo>
                  <a:pt x="984861" y="0"/>
                </a:lnTo>
                <a:lnTo>
                  <a:pt x="984861" y="880220"/>
                </a:lnTo>
                <a:lnTo>
                  <a:pt x="0" y="880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887265" y="4759864"/>
            <a:ext cx="1994785" cy="909099"/>
          </a:xfrm>
          <a:custGeom>
            <a:avLst/>
            <a:gdLst/>
            <a:ahLst/>
            <a:cxnLst/>
            <a:rect r="r" b="b" t="t" l="l"/>
            <a:pathLst>
              <a:path h="909099" w="1994785">
                <a:moveTo>
                  <a:pt x="0" y="0"/>
                </a:moveTo>
                <a:lnTo>
                  <a:pt x="1994785" y="0"/>
                </a:lnTo>
                <a:lnTo>
                  <a:pt x="1994785" y="909099"/>
                </a:lnTo>
                <a:lnTo>
                  <a:pt x="0" y="909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4236232" y="3542620"/>
            <a:ext cx="2053847" cy="880220"/>
          </a:xfrm>
          <a:custGeom>
            <a:avLst/>
            <a:gdLst/>
            <a:ahLst/>
            <a:cxnLst/>
            <a:rect r="r" b="b" t="t" l="l"/>
            <a:pathLst>
              <a:path h="880220" w="2053847">
                <a:moveTo>
                  <a:pt x="0" y="0"/>
                </a:moveTo>
                <a:lnTo>
                  <a:pt x="2053847" y="0"/>
                </a:lnTo>
                <a:lnTo>
                  <a:pt x="2053847" y="880220"/>
                </a:lnTo>
                <a:lnTo>
                  <a:pt x="0" y="880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6917212" y="6002338"/>
            <a:ext cx="1651934" cy="800113"/>
          </a:xfrm>
          <a:custGeom>
            <a:avLst/>
            <a:gdLst/>
            <a:ahLst/>
            <a:cxnLst/>
            <a:rect r="r" b="b" t="t" l="l"/>
            <a:pathLst>
              <a:path h="800113" w="1651934">
                <a:moveTo>
                  <a:pt x="0" y="0"/>
                </a:moveTo>
                <a:lnTo>
                  <a:pt x="1651934" y="0"/>
                </a:lnTo>
                <a:lnTo>
                  <a:pt x="1651934" y="800113"/>
                </a:lnTo>
                <a:lnTo>
                  <a:pt x="0" y="8001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87265" y="6002338"/>
            <a:ext cx="3505033" cy="800113"/>
          </a:xfrm>
          <a:custGeom>
            <a:avLst/>
            <a:gdLst/>
            <a:ahLst/>
            <a:cxnLst/>
            <a:rect r="r" b="b" t="t" l="l"/>
            <a:pathLst>
              <a:path h="800113" w="3505033">
                <a:moveTo>
                  <a:pt x="0" y="0"/>
                </a:moveTo>
                <a:lnTo>
                  <a:pt x="3505032" y="0"/>
                </a:lnTo>
                <a:lnTo>
                  <a:pt x="3505032" y="800113"/>
                </a:lnTo>
                <a:lnTo>
                  <a:pt x="0" y="800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68258" r="0" b="-169808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5345359" y="7135826"/>
            <a:ext cx="3223787" cy="955443"/>
            <a:chOff x="0" y="0"/>
            <a:chExt cx="4298383" cy="127392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298383" cy="1273924"/>
              <a:chOff x="0" y="0"/>
              <a:chExt cx="1251501" cy="37091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51501" cy="370911"/>
              </a:xfrm>
              <a:custGeom>
                <a:avLst/>
                <a:gdLst/>
                <a:ahLst/>
                <a:cxnLst/>
                <a:rect r="r" b="b" t="t" l="l"/>
                <a:pathLst>
                  <a:path h="370911" w="1251501">
                    <a:moveTo>
                      <a:pt x="32585" y="0"/>
                    </a:moveTo>
                    <a:lnTo>
                      <a:pt x="1218915" y="0"/>
                    </a:lnTo>
                    <a:cubicBezTo>
                      <a:pt x="1236912" y="0"/>
                      <a:pt x="1251501" y="14589"/>
                      <a:pt x="1251501" y="32585"/>
                    </a:cubicBezTo>
                    <a:lnTo>
                      <a:pt x="1251501" y="338326"/>
                    </a:lnTo>
                    <a:cubicBezTo>
                      <a:pt x="1251501" y="356322"/>
                      <a:pt x="1236912" y="370911"/>
                      <a:pt x="1218915" y="370911"/>
                    </a:cubicBezTo>
                    <a:lnTo>
                      <a:pt x="32585" y="370911"/>
                    </a:lnTo>
                    <a:cubicBezTo>
                      <a:pt x="14589" y="370911"/>
                      <a:pt x="0" y="356322"/>
                      <a:pt x="0" y="338326"/>
                    </a:cubicBezTo>
                    <a:lnTo>
                      <a:pt x="0" y="32585"/>
                    </a:lnTo>
                    <a:cubicBezTo>
                      <a:pt x="0" y="14589"/>
                      <a:pt x="14589" y="0"/>
                      <a:pt x="32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330099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251501" cy="4090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18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315347" y="190129"/>
              <a:ext cx="3667689" cy="890202"/>
            </a:xfrm>
            <a:custGeom>
              <a:avLst/>
              <a:gdLst/>
              <a:ahLst/>
              <a:cxnLst/>
              <a:rect r="r" b="b" t="t" l="l"/>
              <a:pathLst>
                <a:path h="890202" w="3667689">
                  <a:moveTo>
                    <a:pt x="0" y="0"/>
                  </a:moveTo>
                  <a:lnTo>
                    <a:pt x="3667689" y="0"/>
                  </a:lnTo>
                  <a:lnTo>
                    <a:pt x="3667689" y="890202"/>
                  </a:lnTo>
                  <a:lnTo>
                    <a:pt x="0" y="890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49478" r="0" b="-162528"/>
              </a:stretch>
            </a:blipFill>
            <a:ln w="19050" cap="sq">
              <a:solidFill>
                <a:srgbClr val="330099"/>
              </a:solidFill>
              <a:prstDash val="solid"/>
              <a:miter/>
            </a:ln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5376341" y="4759864"/>
            <a:ext cx="3161824" cy="909099"/>
          </a:xfrm>
          <a:custGeom>
            <a:avLst/>
            <a:gdLst/>
            <a:ahLst/>
            <a:cxnLst/>
            <a:rect r="r" b="b" t="t" l="l"/>
            <a:pathLst>
              <a:path h="909099" w="3161824">
                <a:moveTo>
                  <a:pt x="0" y="0"/>
                </a:moveTo>
                <a:lnTo>
                  <a:pt x="3161823" y="0"/>
                </a:lnTo>
                <a:lnTo>
                  <a:pt x="3161823" y="909099"/>
                </a:lnTo>
                <a:lnTo>
                  <a:pt x="0" y="9090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75278" r="0" b="-56876"/>
            </a:stretch>
          </a:blipFill>
          <a:ln w="19050" cap="sq">
            <a:solidFill>
              <a:srgbClr val="330099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Curation of AI in One Platform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69655" y="4114230"/>
            <a:ext cx="5005727" cy="1714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8219" indent="-269110" lvl="1">
              <a:lnSpc>
                <a:spcPts val="3440"/>
              </a:lnSpc>
              <a:buFont typeface="Arial"/>
              <a:buChar char="•"/>
            </a:pPr>
            <a:r>
              <a:rPr lang="en-US" b="true" sz="2492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Secure AI platform</a:t>
            </a:r>
          </a:p>
          <a:p>
            <a:pPr algn="l" marL="538219" indent="-269110" lvl="1">
              <a:lnSpc>
                <a:spcPts val="3440"/>
              </a:lnSpc>
              <a:buFont typeface="Arial"/>
              <a:buChar char="•"/>
            </a:pPr>
            <a:r>
              <a:rPr lang="en-US" b="true" sz="2492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58 AI Models in 1 place</a:t>
            </a:r>
          </a:p>
          <a:p>
            <a:pPr algn="l" marL="538219" indent="-269110" lvl="1">
              <a:lnSpc>
                <a:spcPts val="3440"/>
              </a:lnSpc>
              <a:buFont typeface="Arial"/>
              <a:buChar char="•"/>
            </a:pPr>
            <a:r>
              <a:rPr lang="en-US" b="true" sz="2492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AI education</a:t>
            </a:r>
          </a:p>
          <a:p>
            <a:pPr algn="l" marL="538219" indent="-269110" lvl="1">
              <a:lnSpc>
                <a:spcPts val="3440"/>
              </a:lnSpc>
              <a:buFont typeface="Arial"/>
              <a:buChar char="•"/>
            </a:pPr>
            <a:r>
              <a:rPr lang="en-US" b="true" sz="2492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AI adoption framework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66013" y="6605096"/>
            <a:ext cx="5296706" cy="857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0"/>
              </a:lnSpc>
            </a:pPr>
            <a:r>
              <a:rPr lang="en-US" sz="2492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Chat with AI  |  Manage AI Agents  |  Build No-Code Workflows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946613" y="7135826"/>
            <a:ext cx="2219459" cy="955443"/>
            <a:chOff x="0" y="0"/>
            <a:chExt cx="2959279" cy="1273924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959279" cy="1273924"/>
              <a:chOff x="0" y="0"/>
              <a:chExt cx="861612" cy="37091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61612" cy="370911"/>
              </a:xfrm>
              <a:custGeom>
                <a:avLst/>
                <a:gdLst/>
                <a:ahLst/>
                <a:cxnLst/>
                <a:rect r="r" b="b" t="t" l="l"/>
                <a:pathLst>
                  <a:path h="370911" w="861612">
                    <a:moveTo>
                      <a:pt x="69764" y="0"/>
                    </a:moveTo>
                    <a:lnTo>
                      <a:pt x="791848" y="0"/>
                    </a:lnTo>
                    <a:cubicBezTo>
                      <a:pt x="810351" y="0"/>
                      <a:pt x="828096" y="7350"/>
                      <a:pt x="841179" y="20433"/>
                    </a:cubicBezTo>
                    <a:cubicBezTo>
                      <a:pt x="854262" y="33517"/>
                      <a:pt x="861612" y="51261"/>
                      <a:pt x="861612" y="69764"/>
                    </a:cubicBezTo>
                    <a:lnTo>
                      <a:pt x="861612" y="301147"/>
                    </a:lnTo>
                    <a:cubicBezTo>
                      <a:pt x="861612" y="319649"/>
                      <a:pt x="854262" y="337394"/>
                      <a:pt x="841179" y="350477"/>
                    </a:cubicBezTo>
                    <a:cubicBezTo>
                      <a:pt x="828096" y="363561"/>
                      <a:pt x="810351" y="370911"/>
                      <a:pt x="791848" y="370911"/>
                    </a:cubicBezTo>
                    <a:lnTo>
                      <a:pt x="69764" y="370911"/>
                    </a:lnTo>
                    <a:cubicBezTo>
                      <a:pt x="51261" y="370911"/>
                      <a:pt x="33517" y="363561"/>
                      <a:pt x="20433" y="350477"/>
                    </a:cubicBezTo>
                    <a:cubicBezTo>
                      <a:pt x="7350" y="337394"/>
                      <a:pt x="0" y="319649"/>
                      <a:pt x="0" y="301147"/>
                    </a:cubicBezTo>
                    <a:lnTo>
                      <a:pt x="0" y="69764"/>
                    </a:lnTo>
                    <a:cubicBezTo>
                      <a:pt x="0" y="51261"/>
                      <a:pt x="7350" y="33517"/>
                      <a:pt x="20433" y="20433"/>
                    </a:cubicBezTo>
                    <a:cubicBezTo>
                      <a:pt x="33517" y="7350"/>
                      <a:pt x="51261" y="0"/>
                      <a:pt x="697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330099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61612" cy="409011"/>
              </a:xfrm>
              <a:prstGeom prst="rect">
                <a:avLst/>
              </a:prstGeom>
            </p:spPr>
            <p:txBody>
              <a:bodyPr anchor="ctr" rtlCol="false" tIns="34465" lIns="34465" bIns="34465" rIns="34465"/>
              <a:lstStyle/>
              <a:p>
                <a:pPr algn="ctr">
                  <a:lnSpc>
                    <a:spcPts val="2118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101331" y="225894"/>
              <a:ext cx="2789124" cy="893440"/>
            </a:xfrm>
            <a:custGeom>
              <a:avLst/>
              <a:gdLst/>
              <a:ahLst/>
              <a:cxnLst/>
              <a:rect r="r" b="b" t="t" l="l"/>
              <a:pathLst>
                <a:path h="893440" w="2789124">
                  <a:moveTo>
                    <a:pt x="0" y="0"/>
                  </a:moveTo>
                  <a:lnTo>
                    <a:pt x="2789123" y="0"/>
                  </a:lnTo>
                  <a:lnTo>
                    <a:pt x="2789123" y="893440"/>
                  </a:lnTo>
                  <a:lnTo>
                    <a:pt x="0" y="89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7367" t="-88239" r="-7934" b="-8381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Integrations With Your Tech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465803" y="2805606"/>
            <a:ext cx="1212199" cy="357218"/>
          </a:xfrm>
          <a:custGeom>
            <a:avLst/>
            <a:gdLst/>
            <a:ahLst/>
            <a:cxnLst/>
            <a:rect r="r" b="b" t="t" l="l"/>
            <a:pathLst>
              <a:path h="357218" w="1212199">
                <a:moveTo>
                  <a:pt x="0" y="0"/>
                </a:moveTo>
                <a:lnTo>
                  <a:pt x="1212198" y="0"/>
                </a:lnTo>
                <a:lnTo>
                  <a:pt x="1212198" y="357218"/>
                </a:lnTo>
                <a:lnTo>
                  <a:pt x="0" y="357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06111" y="3123572"/>
            <a:ext cx="1484349" cy="430710"/>
          </a:xfrm>
          <a:custGeom>
            <a:avLst/>
            <a:gdLst/>
            <a:ahLst/>
            <a:cxnLst/>
            <a:rect r="r" b="b" t="t" l="l"/>
            <a:pathLst>
              <a:path h="430710" w="1484349">
                <a:moveTo>
                  <a:pt x="0" y="0"/>
                </a:moveTo>
                <a:lnTo>
                  <a:pt x="1484349" y="0"/>
                </a:lnTo>
                <a:lnTo>
                  <a:pt x="1484349" y="430710"/>
                </a:lnTo>
                <a:lnTo>
                  <a:pt x="0" y="430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25178" y="8122129"/>
            <a:ext cx="2062783" cy="345676"/>
          </a:xfrm>
          <a:custGeom>
            <a:avLst/>
            <a:gdLst/>
            <a:ahLst/>
            <a:cxnLst/>
            <a:rect r="r" b="b" t="t" l="l"/>
            <a:pathLst>
              <a:path h="345676" w="2062783">
                <a:moveTo>
                  <a:pt x="0" y="0"/>
                </a:moveTo>
                <a:lnTo>
                  <a:pt x="2062782" y="0"/>
                </a:lnTo>
                <a:lnTo>
                  <a:pt x="2062782" y="345676"/>
                </a:lnTo>
                <a:lnTo>
                  <a:pt x="0" y="345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72280" y="4051730"/>
            <a:ext cx="1980866" cy="495216"/>
          </a:xfrm>
          <a:custGeom>
            <a:avLst/>
            <a:gdLst/>
            <a:ahLst/>
            <a:cxnLst/>
            <a:rect r="r" b="b" t="t" l="l"/>
            <a:pathLst>
              <a:path h="495216" w="1980866">
                <a:moveTo>
                  <a:pt x="0" y="0"/>
                </a:moveTo>
                <a:lnTo>
                  <a:pt x="1980866" y="0"/>
                </a:lnTo>
                <a:lnTo>
                  <a:pt x="1980866" y="495216"/>
                </a:lnTo>
                <a:lnTo>
                  <a:pt x="0" y="49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36105" y="5267590"/>
            <a:ext cx="2454692" cy="378970"/>
          </a:xfrm>
          <a:custGeom>
            <a:avLst/>
            <a:gdLst/>
            <a:ahLst/>
            <a:cxnLst/>
            <a:rect r="r" b="b" t="t" l="l"/>
            <a:pathLst>
              <a:path h="378970" w="2454692">
                <a:moveTo>
                  <a:pt x="0" y="0"/>
                </a:moveTo>
                <a:lnTo>
                  <a:pt x="2454692" y="0"/>
                </a:lnTo>
                <a:lnTo>
                  <a:pt x="2454692" y="378970"/>
                </a:lnTo>
                <a:lnTo>
                  <a:pt x="0" y="378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73057" y="7191025"/>
            <a:ext cx="1762174" cy="348945"/>
          </a:xfrm>
          <a:custGeom>
            <a:avLst/>
            <a:gdLst/>
            <a:ahLst/>
            <a:cxnLst/>
            <a:rect r="r" b="b" t="t" l="l"/>
            <a:pathLst>
              <a:path h="348945" w="1762174">
                <a:moveTo>
                  <a:pt x="0" y="0"/>
                </a:moveTo>
                <a:lnTo>
                  <a:pt x="1762174" y="0"/>
                </a:lnTo>
                <a:lnTo>
                  <a:pt x="1762174" y="348945"/>
                </a:lnTo>
                <a:lnTo>
                  <a:pt x="0" y="348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22383" y="3832051"/>
            <a:ext cx="606160" cy="606160"/>
          </a:xfrm>
          <a:custGeom>
            <a:avLst/>
            <a:gdLst/>
            <a:ahLst/>
            <a:cxnLst/>
            <a:rect r="r" b="b" t="t" l="l"/>
            <a:pathLst>
              <a:path h="606160" w="606160">
                <a:moveTo>
                  <a:pt x="0" y="0"/>
                </a:moveTo>
                <a:lnTo>
                  <a:pt x="606160" y="0"/>
                </a:lnTo>
                <a:lnTo>
                  <a:pt x="606160" y="606161"/>
                </a:lnTo>
                <a:lnTo>
                  <a:pt x="0" y="606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736105" y="7345123"/>
            <a:ext cx="1656399" cy="361584"/>
          </a:xfrm>
          <a:custGeom>
            <a:avLst/>
            <a:gdLst/>
            <a:ahLst/>
            <a:cxnLst/>
            <a:rect r="r" b="b" t="t" l="l"/>
            <a:pathLst>
              <a:path h="361584" w="1656399">
                <a:moveTo>
                  <a:pt x="0" y="0"/>
                </a:moveTo>
                <a:lnTo>
                  <a:pt x="1656399" y="0"/>
                </a:lnTo>
                <a:lnTo>
                  <a:pt x="1656399" y="361584"/>
                </a:lnTo>
                <a:lnTo>
                  <a:pt x="0" y="361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337846" y="6631243"/>
            <a:ext cx="2037446" cy="1140970"/>
          </a:xfrm>
          <a:custGeom>
            <a:avLst/>
            <a:gdLst/>
            <a:ahLst/>
            <a:cxnLst/>
            <a:rect r="r" b="b" t="t" l="l"/>
            <a:pathLst>
              <a:path h="1140970" w="2037446">
                <a:moveTo>
                  <a:pt x="0" y="0"/>
                </a:moveTo>
                <a:lnTo>
                  <a:pt x="2037446" y="0"/>
                </a:lnTo>
                <a:lnTo>
                  <a:pt x="2037446" y="1140970"/>
                </a:lnTo>
                <a:lnTo>
                  <a:pt x="0" y="1140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01140" y="2745347"/>
            <a:ext cx="1258309" cy="707010"/>
          </a:xfrm>
          <a:custGeom>
            <a:avLst/>
            <a:gdLst/>
            <a:ahLst/>
            <a:cxnLst/>
            <a:rect r="r" b="b" t="t" l="l"/>
            <a:pathLst>
              <a:path h="707010" w="1258309">
                <a:moveTo>
                  <a:pt x="0" y="0"/>
                </a:moveTo>
                <a:lnTo>
                  <a:pt x="1258309" y="0"/>
                </a:lnTo>
                <a:lnTo>
                  <a:pt x="1258309" y="707010"/>
                </a:lnTo>
                <a:lnTo>
                  <a:pt x="0" y="707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733644" y="3982116"/>
            <a:ext cx="1157299" cy="482208"/>
          </a:xfrm>
          <a:custGeom>
            <a:avLst/>
            <a:gdLst/>
            <a:ahLst/>
            <a:cxnLst/>
            <a:rect r="r" b="b" t="t" l="l"/>
            <a:pathLst>
              <a:path h="482208" w="1157299">
                <a:moveTo>
                  <a:pt x="0" y="0"/>
                </a:moveTo>
                <a:lnTo>
                  <a:pt x="1157299" y="0"/>
                </a:lnTo>
                <a:lnTo>
                  <a:pt x="1157299" y="482208"/>
                </a:lnTo>
                <a:lnTo>
                  <a:pt x="0" y="4822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401140" y="6094393"/>
            <a:ext cx="2019528" cy="657760"/>
          </a:xfrm>
          <a:custGeom>
            <a:avLst/>
            <a:gdLst/>
            <a:ahLst/>
            <a:cxnLst/>
            <a:rect r="r" b="b" t="t" l="l"/>
            <a:pathLst>
              <a:path h="657760" w="2019528">
                <a:moveTo>
                  <a:pt x="0" y="0"/>
                </a:moveTo>
                <a:lnTo>
                  <a:pt x="2019528" y="0"/>
                </a:lnTo>
                <a:lnTo>
                  <a:pt x="2019528" y="657759"/>
                </a:lnTo>
                <a:lnTo>
                  <a:pt x="0" y="657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913280" y="4631113"/>
            <a:ext cx="1824887" cy="1021937"/>
          </a:xfrm>
          <a:custGeom>
            <a:avLst/>
            <a:gdLst/>
            <a:ahLst/>
            <a:cxnLst/>
            <a:rect r="r" b="b" t="t" l="l"/>
            <a:pathLst>
              <a:path h="1021937" w="1824887">
                <a:moveTo>
                  <a:pt x="0" y="0"/>
                </a:moveTo>
                <a:lnTo>
                  <a:pt x="1824888" y="0"/>
                </a:lnTo>
                <a:lnTo>
                  <a:pt x="1824888" y="1021937"/>
                </a:lnTo>
                <a:lnTo>
                  <a:pt x="0" y="10219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1391" y="2493234"/>
            <a:ext cx="783153" cy="783153"/>
          </a:xfrm>
          <a:custGeom>
            <a:avLst/>
            <a:gdLst/>
            <a:ahLst/>
            <a:cxnLst/>
            <a:rect r="r" b="b" t="t" l="l"/>
            <a:pathLst>
              <a:path h="783153" w="783153">
                <a:moveTo>
                  <a:pt x="0" y="0"/>
                </a:moveTo>
                <a:lnTo>
                  <a:pt x="783153" y="0"/>
                </a:lnTo>
                <a:lnTo>
                  <a:pt x="783153" y="783154"/>
                </a:lnTo>
                <a:lnTo>
                  <a:pt x="0" y="783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151258" y="3639030"/>
            <a:ext cx="1965871" cy="799182"/>
          </a:xfrm>
          <a:custGeom>
            <a:avLst/>
            <a:gdLst/>
            <a:ahLst/>
            <a:cxnLst/>
            <a:rect r="r" b="b" t="t" l="l"/>
            <a:pathLst>
              <a:path h="799182" w="1965871">
                <a:moveTo>
                  <a:pt x="0" y="0"/>
                </a:moveTo>
                <a:lnTo>
                  <a:pt x="1965870" y="0"/>
                </a:lnTo>
                <a:lnTo>
                  <a:pt x="1965870" y="799182"/>
                </a:lnTo>
                <a:lnTo>
                  <a:pt x="0" y="79918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04966" y="4808345"/>
            <a:ext cx="1928803" cy="1080129"/>
          </a:xfrm>
          <a:custGeom>
            <a:avLst/>
            <a:gdLst/>
            <a:ahLst/>
            <a:cxnLst/>
            <a:rect r="r" b="b" t="t" l="l"/>
            <a:pathLst>
              <a:path h="1080129" w="1928803">
                <a:moveTo>
                  <a:pt x="0" y="0"/>
                </a:moveTo>
                <a:lnTo>
                  <a:pt x="1928803" y="0"/>
                </a:lnTo>
                <a:lnTo>
                  <a:pt x="1928803" y="1080129"/>
                </a:lnTo>
                <a:lnTo>
                  <a:pt x="0" y="10801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247947" y="5987035"/>
            <a:ext cx="1869181" cy="644209"/>
          </a:xfrm>
          <a:custGeom>
            <a:avLst/>
            <a:gdLst/>
            <a:ahLst/>
            <a:cxnLst/>
            <a:rect r="r" b="b" t="t" l="l"/>
            <a:pathLst>
              <a:path h="644209" w="1869181">
                <a:moveTo>
                  <a:pt x="0" y="0"/>
                </a:moveTo>
                <a:lnTo>
                  <a:pt x="1869181" y="0"/>
                </a:lnTo>
                <a:lnTo>
                  <a:pt x="1869181" y="644208"/>
                </a:lnTo>
                <a:lnTo>
                  <a:pt x="0" y="64420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651602" y="5913171"/>
            <a:ext cx="1928803" cy="1080129"/>
          </a:xfrm>
          <a:custGeom>
            <a:avLst/>
            <a:gdLst/>
            <a:ahLst/>
            <a:cxnLst/>
            <a:rect r="r" b="b" t="t" l="l"/>
            <a:pathLst>
              <a:path h="1080129" w="1928803">
                <a:moveTo>
                  <a:pt x="0" y="0"/>
                </a:moveTo>
                <a:lnTo>
                  <a:pt x="1928803" y="0"/>
                </a:lnTo>
                <a:lnTo>
                  <a:pt x="1928803" y="1080129"/>
                </a:lnTo>
                <a:lnTo>
                  <a:pt x="0" y="108012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17665" y="5018060"/>
            <a:ext cx="2015267" cy="719738"/>
          </a:xfrm>
          <a:custGeom>
            <a:avLst/>
            <a:gdLst/>
            <a:ahLst/>
            <a:cxnLst/>
            <a:rect r="r" b="b" t="t" l="l"/>
            <a:pathLst>
              <a:path h="719738" w="2015267">
                <a:moveTo>
                  <a:pt x="0" y="0"/>
                </a:moveTo>
                <a:lnTo>
                  <a:pt x="2015267" y="0"/>
                </a:lnTo>
                <a:lnTo>
                  <a:pt x="2015267" y="719738"/>
                </a:lnTo>
                <a:lnTo>
                  <a:pt x="0" y="71973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4983" t="-50294" r="-3180" b="-51244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738168" y="3600387"/>
            <a:ext cx="1449652" cy="1016920"/>
          </a:xfrm>
          <a:custGeom>
            <a:avLst/>
            <a:gdLst/>
            <a:ahLst/>
            <a:cxnLst/>
            <a:rect r="r" b="b" t="t" l="l"/>
            <a:pathLst>
              <a:path h="1016920" w="1449652">
                <a:moveTo>
                  <a:pt x="0" y="0"/>
                </a:moveTo>
                <a:lnTo>
                  <a:pt x="1449652" y="0"/>
                </a:lnTo>
                <a:lnTo>
                  <a:pt x="1449652" y="1016921"/>
                </a:lnTo>
                <a:lnTo>
                  <a:pt x="0" y="101692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462994" y="8008408"/>
            <a:ext cx="1701849" cy="953036"/>
          </a:xfrm>
          <a:custGeom>
            <a:avLst/>
            <a:gdLst/>
            <a:ahLst/>
            <a:cxnLst/>
            <a:rect r="r" b="b" t="t" l="l"/>
            <a:pathLst>
              <a:path h="953036" w="1701849">
                <a:moveTo>
                  <a:pt x="0" y="0"/>
                </a:moveTo>
                <a:lnTo>
                  <a:pt x="1701849" y="0"/>
                </a:lnTo>
                <a:lnTo>
                  <a:pt x="1701849" y="953035"/>
                </a:lnTo>
                <a:lnTo>
                  <a:pt x="0" y="9530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288028" y="2211125"/>
            <a:ext cx="1770992" cy="1770992"/>
          </a:xfrm>
          <a:custGeom>
            <a:avLst/>
            <a:gdLst/>
            <a:ahLst/>
            <a:cxnLst/>
            <a:rect r="r" b="b" t="t" l="l"/>
            <a:pathLst>
              <a:path h="1770992" w="1770992">
                <a:moveTo>
                  <a:pt x="0" y="0"/>
                </a:moveTo>
                <a:lnTo>
                  <a:pt x="1770991" y="0"/>
                </a:lnTo>
                <a:lnTo>
                  <a:pt x="1770991" y="1770991"/>
                </a:lnTo>
                <a:lnTo>
                  <a:pt x="0" y="177099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878274" y="5174090"/>
            <a:ext cx="2037446" cy="1140970"/>
          </a:xfrm>
          <a:custGeom>
            <a:avLst/>
            <a:gdLst/>
            <a:ahLst/>
            <a:cxnLst/>
            <a:rect r="r" b="b" t="t" l="l"/>
            <a:pathLst>
              <a:path h="1140970" w="2037446">
                <a:moveTo>
                  <a:pt x="0" y="0"/>
                </a:moveTo>
                <a:lnTo>
                  <a:pt x="2037446" y="0"/>
                </a:lnTo>
                <a:lnTo>
                  <a:pt x="2037446" y="1140969"/>
                </a:lnTo>
                <a:lnTo>
                  <a:pt x="0" y="114096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993635" y="7017996"/>
            <a:ext cx="1877446" cy="965715"/>
          </a:xfrm>
          <a:custGeom>
            <a:avLst/>
            <a:gdLst/>
            <a:ahLst/>
            <a:cxnLst/>
            <a:rect r="r" b="b" t="t" l="l"/>
            <a:pathLst>
              <a:path h="965715" w="1877446">
                <a:moveTo>
                  <a:pt x="0" y="0"/>
                </a:moveTo>
                <a:lnTo>
                  <a:pt x="1877446" y="0"/>
                </a:lnTo>
                <a:lnTo>
                  <a:pt x="1877446" y="965715"/>
                </a:lnTo>
                <a:lnTo>
                  <a:pt x="0" y="96571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863648" y="3723778"/>
            <a:ext cx="2037446" cy="1140970"/>
          </a:xfrm>
          <a:custGeom>
            <a:avLst/>
            <a:gdLst/>
            <a:ahLst/>
            <a:cxnLst/>
            <a:rect r="r" b="b" t="t" l="l"/>
            <a:pathLst>
              <a:path h="1140970" w="2037446">
                <a:moveTo>
                  <a:pt x="0" y="0"/>
                </a:moveTo>
                <a:lnTo>
                  <a:pt x="2037445" y="0"/>
                </a:lnTo>
                <a:lnTo>
                  <a:pt x="2037445" y="1140970"/>
                </a:lnTo>
                <a:lnTo>
                  <a:pt x="0" y="114097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594604" y="3162776"/>
            <a:ext cx="1889554" cy="623408"/>
          </a:xfrm>
          <a:custGeom>
            <a:avLst/>
            <a:gdLst/>
            <a:ahLst/>
            <a:cxnLst/>
            <a:rect r="r" b="b" t="t" l="l"/>
            <a:pathLst>
              <a:path h="623408" w="1889554">
                <a:moveTo>
                  <a:pt x="0" y="0"/>
                </a:moveTo>
                <a:lnTo>
                  <a:pt x="1889555" y="0"/>
                </a:lnTo>
                <a:lnTo>
                  <a:pt x="1889555" y="623408"/>
                </a:lnTo>
                <a:lnTo>
                  <a:pt x="0" y="62340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582705" y="8203402"/>
            <a:ext cx="1656399" cy="828199"/>
          </a:xfrm>
          <a:custGeom>
            <a:avLst/>
            <a:gdLst/>
            <a:ahLst/>
            <a:cxnLst/>
            <a:rect r="r" b="b" t="t" l="l"/>
            <a:pathLst>
              <a:path h="828199" w="1656399">
                <a:moveTo>
                  <a:pt x="0" y="0"/>
                </a:moveTo>
                <a:lnTo>
                  <a:pt x="1656399" y="0"/>
                </a:lnTo>
                <a:lnTo>
                  <a:pt x="1656399" y="828200"/>
                </a:lnTo>
                <a:lnTo>
                  <a:pt x="0" y="82820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376924" y="5918424"/>
            <a:ext cx="1960923" cy="1074876"/>
          </a:xfrm>
          <a:custGeom>
            <a:avLst/>
            <a:gdLst/>
            <a:ahLst/>
            <a:cxnLst/>
            <a:rect r="r" b="b" t="t" l="l"/>
            <a:pathLst>
              <a:path h="1074876" w="1960923">
                <a:moveTo>
                  <a:pt x="0" y="0"/>
                </a:moveTo>
                <a:lnTo>
                  <a:pt x="1960922" y="0"/>
                </a:lnTo>
                <a:lnTo>
                  <a:pt x="1960922" y="1074876"/>
                </a:lnTo>
                <a:lnTo>
                  <a:pt x="0" y="1074876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131026" y="8164724"/>
            <a:ext cx="2607141" cy="606160"/>
          </a:xfrm>
          <a:custGeom>
            <a:avLst/>
            <a:gdLst/>
            <a:ahLst/>
            <a:cxnLst/>
            <a:rect r="r" b="b" t="t" l="l"/>
            <a:pathLst>
              <a:path h="606160" w="2607141">
                <a:moveTo>
                  <a:pt x="0" y="0"/>
                </a:moveTo>
                <a:lnTo>
                  <a:pt x="2607142" y="0"/>
                </a:lnTo>
                <a:lnTo>
                  <a:pt x="2607142" y="606161"/>
                </a:lnTo>
                <a:lnTo>
                  <a:pt x="0" y="606161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833847" y="8227349"/>
            <a:ext cx="1761825" cy="734094"/>
          </a:xfrm>
          <a:custGeom>
            <a:avLst/>
            <a:gdLst/>
            <a:ahLst/>
            <a:cxnLst/>
            <a:rect r="r" b="b" t="t" l="l"/>
            <a:pathLst>
              <a:path h="734094" w="1761825">
                <a:moveTo>
                  <a:pt x="0" y="0"/>
                </a:moveTo>
                <a:lnTo>
                  <a:pt x="1761825" y="0"/>
                </a:lnTo>
                <a:lnTo>
                  <a:pt x="1761825" y="734094"/>
                </a:lnTo>
                <a:lnTo>
                  <a:pt x="0" y="73409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465939" y="6854599"/>
            <a:ext cx="2466993" cy="1352278"/>
          </a:xfrm>
          <a:custGeom>
            <a:avLst/>
            <a:gdLst/>
            <a:ahLst/>
            <a:cxnLst/>
            <a:rect r="r" b="b" t="t" l="l"/>
            <a:pathLst>
              <a:path h="1352278" w="2466993">
                <a:moveTo>
                  <a:pt x="0" y="0"/>
                </a:moveTo>
                <a:lnTo>
                  <a:pt x="2466993" y="0"/>
                </a:lnTo>
                <a:lnTo>
                  <a:pt x="2466993" y="1352278"/>
                </a:lnTo>
                <a:lnTo>
                  <a:pt x="0" y="135227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643153" y="5747034"/>
            <a:ext cx="700965" cy="652774"/>
          </a:xfrm>
          <a:custGeom>
            <a:avLst/>
            <a:gdLst/>
            <a:ahLst/>
            <a:cxnLst/>
            <a:rect r="r" b="b" t="t" l="l"/>
            <a:pathLst>
              <a:path h="652774" w="700965">
                <a:moveTo>
                  <a:pt x="0" y="0"/>
                </a:moveTo>
                <a:lnTo>
                  <a:pt x="700965" y="0"/>
                </a:lnTo>
                <a:lnTo>
                  <a:pt x="700965" y="652773"/>
                </a:lnTo>
                <a:lnTo>
                  <a:pt x="0" y="65277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325178" y="4988180"/>
            <a:ext cx="620477" cy="577819"/>
          </a:xfrm>
          <a:custGeom>
            <a:avLst/>
            <a:gdLst/>
            <a:ahLst/>
            <a:cxnLst/>
            <a:rect r="r" b="b" t="t" l="l"/>
            <a:pathLst>
              <a:path h="577819" w="620477">
                <a:moveTo>
                  <a:pt x="0" y="0"/>
                </a:moveTo>
                <a:lnTo>
                  <a:pt x="620477" y="0"/>
                </a:lnTo>
                <a:lnTo>
                  <a:pt x="620477" y="577819"/>
                </a:lnTo>
                <a:lnTo>
                  <a:pt x="0" y="57781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4920548" y="8753555"/>
            <a:ext cx="2338752" cy="520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5"/>
              </a:lnSpc>
            </a:pPr>
            <a:r>
              <a:rPr lang="en-US" sz="2982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...and more!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problems to solve for first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55227"/>
            <a:ext cx="11117558" cy="431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Important to move quick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751431" y="4215393"/>
            <a:ext cx="380068" cy="542954"/>
          </a:xfrm>
          <a:custGeom>
            <a:avLst/>
            <a:gdLst/>
            <a:ahLst/>
            <a:cxnLst/>
            <a:rect r="r" b="b" t="t" l="l"/>
            <a:pathLst>
              <a:path h="542954" w="380068">
                <a:moveTo>
                  <a:pt x="0" y="0"/>
                </a:moveTo>
                <a:lnTo>
                  <a:pt x="380068" y="0"/>
                </a:lnTo>
                <a:lnTo>
                  <a:pt x="380068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64746" y="4972021"/>
            <a:ext cx="2353438" cy="598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Security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73179" y="5940072"/>
            <a:ext cx="4536572" cy="117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7"/>
              </a:lnSpc>
            </a:pPr>
            <a:r>
              <a:rPr lang="en-US" sz="2259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Shadow AI is already happening. Employees use free tools and risk exposing sensitive data.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594460" y="4225457"/>
            <a:ext cx="920261" cy="542954"/>
          </a:xfrm>
          <a:custGeom>
            <a:avLst/>
            <a:gdLst/>
            <a:ahLst/>
            <a:cxnLst/>
            <a:rect r="r" b="b" t="t" l="l"/>
            <a:pathLst>
              <a:path h="542954" w="920261">
                <a:moveTo>
                  <a:pt x="0" y="0"/>
                </a:moveTo>
                <a:lnTo>
                  <a:pt x="920261" y="0"/>
                </a:lnTo>
                <a:lnTo>
                  <a:pt x="920261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507695" y="4982263"/>
            <a:ext cx="3093793" cy="598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94361" y="5950314"/>
            <a:ext cx="5120460" cy="1167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8"/>
              </a:lnSpc>
            </a:pPr>
            <a:r>
              <a:rPr lang="en-US" sz="2259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Even if you have AI access, the challenge is getting the whole team to actually use it effectively.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9741" y="3176194"/>
            <a:ext cx="5316570" cy="605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3"/>
              </a:lnSpc>
              <a:spcBef>
                <a:spcPct val="0"/>
              </a:spcBef>
            </a:pPr>
            <a:r>
              <a:rPr lang="en-US" b="true" sz="35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</a:t>
            </a:r>
            <a:r>
              <a:rPr lang="en-US" b="true" sz="353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solve</a:t>
            </a:r>
            <a:r>
              <a:rPr lang="en-US" b="true" sz="35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29741" y="5303745"/>
            <a:ext cx="4543193" cy="1730861"/>
            <a:chOff x="0" y="0"/>
            <a:chExt cx="1196561" cy="4558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E1DEF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29741" y="4529854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4061" y="5780392"/>
            <a:ext cx="3234552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Secure AI environment for all your team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32685" y="5303745"/>
            <a:ext cx="4182018" cy="1730861"/>
            <a:chOff x="0" y="0"/>
            <a:chExt cx="1101437" cy="455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1437" cy="455865"/>
            </a:xfrm>
            <a:custGeom>
              <a:avLst/>
              <a:gdLst/>
              <a:ahLst/>
              <a:cxnLst/>
              <a:rect r="r" b="b" t="t" l="l"/>
              <a:pathLst>
                <a:path h="455865" w="1101437">
                  <a:moveTo>
                    <a:pt x="37025" y="0"/>
                  </a:moveTo>
                  <a:lnTo>
                    <a:pt x="1064412" y="0"/>
                  </a:lnTo>
                  <a:cubicBezTo>
                    <a:pt x="1084860" y="0"/>
                    <a:pt x="1101437" y="16577"/>
                    <a:pt x="1101437" y="37025"/>
                  </a:cubicBezTo>
                  <a:lnTo>
                    <a:pt x="1101437" y="418840"/>
                  </a:lnTo>
                  <a:cubicBezTo>
                    <a:pt x="1101437" y="439288"/>
                    <a:pt x="1084860" y="455865"/>
                    <a:pt x="1064412" y="455865"/>
                  </a:cubicBezTo>
                  <a:lnTo>
                    <a:pt x="37025" y="455865"/>
                  </a:lnTo>
                  <a:cubicBezTo>
                    <a:pt x="16577" y="455865"/>
                    <a:pt x="0" y="439288"/>
                    <a:pt x="0" y="418840"/>
                  </a:cubicBezTo>
                  <a:lnTo>
                    <a:pt x="0" y="37025"/>
                  </a:lnTo>
                  <a:cubicBezTo>
                    <a:pt x="0" y="16577"/>
                    <a:pt x="16577" y="0"/>
                    <a:pt x="37025" y="0"/>
                  </a:cubicBezTo>
                  <a:close/>
                </a:path>
              </a:pathLst>
            </a:custGeom>
            <a:solidFill>
              <a:srgbClr val="E1DEF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101437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432685" y="4529854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32685" y="5763180"/>
            <a:ext cx="418201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b="true" sz="2067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Track adoption 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and usage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1878" y="5303745"/>
            <a:ext cx="5786381" cy="1730861"/>
            <a:chOff x="0" y="0"/>
            <a:chExt cx="1523985" cy="4558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23985" cy="455865"/>
            </a:xfrm>
            <a:custGeom>
              <a:avLst/>
              <a:gdLst/>
              <a:ahLst/>
              <a:cxnLst/>
              <a:rect r="r" b="b" t="t" l="l"/>
              <a:pathLst>
                <a:path h="455865" w="1523985">
                  <a:moveTo>
                    <a:pt x="26759" y="0"/>
                  </a:moveTo>
                  <a:lnTo>
                    <a:pt x="1497226" y="0"/>
                  </a:lnTo>
                  <a:cubicBezTo>
                    <a:pt x="1504323" y="0"/>
                    <a:pt x="1511129" y="2819"/>
                    <a:pt x="1516148" y="7838"/>
                  </a:cubicBezTo>
                  <a:cubicBezTo>
                    <a:pt x="1521166" y="12856"/>
                    <a:pt x="1523985" y="19662"/>
                    <a:pt x="1523985" y="26759"/>
                  </a:cubicBezTo>
                  <a:lnTo>
                    <a:pt x="1523985" y="429105"/>
                  </a:lnTo>
                  <a:cubicBezTo>
                    <a:pt x="1523985" y="436202"/>
                    <a:pt x="1521166" y="443009"/>
                    <a:pt x="1516148" y="448027"/>
                  </a:cubicBezTo>
                  <a:cubicBezTo>
                    <a:pt x="1511129" y="453045"/>
                    <a:pt x="1504323" y="455865"/>
                    <a:pt x="1497226" y="455865"/>
                  </a:cubicBezTo>
                  <a:lnTo>
                    <a:pt x="26759" y="455865"/>
                  </a:lnTo>
                  <a:cubicBezTo>
                    <a:pt x="19662" y="455865"/>
                    <a:pt x="12856" y="453045"/>
                    <a:pt x="7838" y="448027"/>
                  </a:cubicBezTo>
                  <a:cubicBezTo>
                    <a:pt x="2819" y="443009"/>
                    <a:pt x="0" y="436202"/>
                    <a:pt x="0" y="429105"/>
                  </a:cubicBezTo>
                  <a:lnTo>
                    <a:pt x="0" y="26759"/>
                  </a:lnTo>
                  <a:cubicBezTo>
                    <a:pt x="0" y="19662"/>
                    <a:pt x="2819" y="12856"/>
                    <a:pt x="7838" y="7838"/>
                  </a:cubicBezTo>
                  <a:cubicBezTo>
                    <a:pt x="12856" y="2819"/>
                    <a:pt x="19662" y="0"/>
                    <a:pt x="26759" y="0"/>
                  </a:cubicBezTo>
                  <a:close/>
                </a:path>
              </a:pathLst>
            </a:custGeom>
            <a:solidFill>
              <a:srgbClr val="E1DEF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523985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71878" y="4529854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40314" y="5763180"/>
            <a:ext cx="464950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Training and use-case development for real business value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We Think About AI Adoption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72779" y="8056923"/>
            <a:ext cx="15142441" cy="1201377"/>
            <a:chOff x="0" y="0"/>
            <a:chExt cx="2167467" cy="1719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67467" cy="171963"/>
            </a:xfrm>
            <a:custGeom>
              <a:avLst/>
              <a:gdLst/>
              <a:ahLst/>
              <a:cxnLst/>
              <a:rect r="r" b="b" t="t" l="l"/>
              <a:pathLst>
                <a:path h="171963" w="2167467">
                  <a:moveTo>
                    <a:pt x="6135" y="0"/>
                  </a:moveTo>
                  <a:lnTo>
                    <a:pt x="2161331" y="0"/>
                  </a:lnTo>
                  <a:cubicBezTo>
                    <a:pt x="2164720" y="0"/>
                    <a:pt x="2167467" y="2747"/>
                    <a:pt x="2167467" y="6135"/>
                  </a:cubicBezTo>
                  <a:lnTo>
                    <a:pt x="2167467" y="165828"/>
                  </a:lnTo>
                  <a:cubicBezTo>
                    <a:pt x="2167467" y="167455"/>
                    <a:pt x="2166820" y="169016"/>
                    <a:pt x="2165670" y="170166"/>
                  </a:cubicBezTo>
                  <a:cubicBezTo>
                    <a:pt x="2164519" y="171317"/>
                    <a:pt x="2162959" y="171963"/>
                    <a:pt x="2161331" y="171963"/>
                  </a:cubicBezTo>
                  <a:lnTo>
                    <a:pt x="6135" y="171963"/>
                  </a:lnTo>
                  <a:cubicBezTo>
                    <a:pt x="2747" y="171963"/>
                    <a:pt x="0" y="169216"/>
                    <a:pt x="0" y="165828"/>
                  </a:cubicBezTo>
                  <a:lnTo>
                    <a:pt x="0" y="6135"/>
                  </a:lnTo>
                  <a:cubicBezTo>
                    <a:pt x="0" y="2747"/>
                    <a:pt x="2747" y="0"/>
                    <a:pt x="6135" y="0"/>
                  </a:cubicBezTo>
                  <a:close/>
                </a:path>
              </a:pathLst>
            </a:custGeom>
            <a:solidFill>
              <a:srgbClr val="330099">
                <a:alpha val="9804"/>
              </a:srgbClr>
            </a:solidFill>
            <a:ln w="38100" cap="sq">
              <a:solidFill>
                <a:srgbClr val="330099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67467" cy="210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217478" y="8441228"/>
            <a:ext cx="13890190" cy="385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sz="224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Meet Your Staff Where They Are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81898" y="3194467"/>
            <a:ext cx="4560353" cy="1182631"/>
            <a:chOff x="0" y="0"/>
            <a:chExt cx="1201081" cy="3114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1081" cy="311475"/>
            </a:xfrm>
            <a:custGeom>
              <a:avLst/>
              <a:gdLst/>
              <a:ahLst/>
              <a:cxnLst/>
              <a:rect r="r" b="b" t="t" l="l"/>
              <a:pathLst>
                <a:path h="311475" w="1201081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765596" y="3501966"/>
            <a:ext cx="2192957" cy="50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b="true" sz="2886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63660" y="4838426"/>
            <a:ext cx="4560353" cy="176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have immediate 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realiza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tion of time to value.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work for a large portion of the company.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873277" y="3194467"/>
            <a:ext cx="4560353" cy="1182631"/>
            <a:chOff x="0" y="0"/>
            <a:chExt cx="1201081" cy="3114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1081" cy="311475"/>
            </a:xfrm>
            <a:custGeom>
              <a:avLst/>
              <a:gdLst/>
              <a:ahLst/>
              <a:cxnLst/>
              <a:rect r="r" b="b" t="t" l="l"/>
              <a:pathLst>
                <a:path h="311475" w="1201081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056975" y="3501966"/>
            <a:ext cx="2192957" cy="50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b="true" sz="2886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55039" y="4838426"/>
            <a:ext cx="4560353" cy="2120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are similar but 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require customiza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tion and hand holding.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take more time to implement but can be recreated in multiple areas.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163986" y="3194467"/>
            <a:ext cx="4560353" cy="1182631"/>
            <a:chOff x="0" y="0"/>
            <a:chExt cx="1201081" cy="3114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01081" cy="311475"/>
            </a:xfrm>
            <a:custGeom>
              <a:avLst/>
              <a:gdLst/>
              <a:ahLst/>
              <a:cxnLst/>
              <a:rect r="r" b="b" t="t" l="l"/>
              <a:pathLst>
                <a:path h="311475" w="1201081">
                  <a:moveTo>
                    <a:pt x="33953" y="0"/>
                  </a:moveTo>
                  <a:lnTo>
                    <a:pt x="1167128" y="0"/>
                  </a:lnTo>
                  <a:cubicBezTo>
                    <a:pt x="1185879" y="0"/>
                    <a:pt x="1201081" y="15201"/>
                    <a:pt x="1201081" y="33953"/>
                  </a:cubicBezTo>
                  <a:lnTo>
                    <a:pt x="1201081" y="277522"/>
                  </a:lnTo>
                  <a:cubicBezTo>
                    <a:pt x="1201081" y="296273"/>
                    <a:pt x="1185879" y="311475"/>
                    <a:pt x="1167128" y="311475"/>
                  </a:cubicBezTo>
                  <a:lnTo>
                    <a:pt x="33953" y="311475"/>
                  </a:lnTo>
                  <a:cubicBezTo>
                    <a:pt x="15201" y="311475"/>
                    <a:pt x="0" y="296273"/>
                    <a:pt x="0" y="277522"/>
                  </a:cubicBezTo>
                  <a:lnTo>
                    <a:pt x="0" y="33953"/>
                  </a:lnTo>
                  <a:cubicBezTo>
                    <a:pt x="0" y="15201"/>
                    <a:pt x="15201" y="0"/>
                    <a:pt x="33953" y="0"/>
                  </a:cubicBezTo>
                  <a:close/>
                </a:path>
              </a:pathLst>
            </a:custGeom>
            <a:solidFill>
              <a:srgbClr val="F5F7FF">
                <a:alpha val="49804"/>
              </a:srgbClr>
            </a:solidFill>
            <a:ln w="47625" cap="sq">
              <a:solidFill>
                <a:srgbClr val="330099">
                  <a:alpha val="49804"/>
                </a:srgbClr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01081" cy="34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3347685" y="3501966"/>
            <a:ext cx="2192957" cy="50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b="true" sz="2886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45748" y="4838426"/>
            <a:ext cx="4560353" cy="2120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AI Use Cases: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are uni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que to a specif</a:t>
            </a: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ic person or business unit. 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That have high impact but require specialty implementation.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Onboarding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55227"/>
            <a:ext cx="11117558" cy="431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A 60-minute AI education ‘onboarding’ for your MSP and your clients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64137" y="4063933"/>
            <a:ext cx="14959725" cy="3731989"/>
            <a:chOff x="0" y="0"/>
            <a:chExt cx="19946300" cy="49759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699641"/>
              <a:ext cx="5535721" cy="4276344"/>
            </a:xfrm>
            <a:custGeom>
              <a:avLst/>
              <a:gdLst/>
              <a:ahLst/>
              <a:cxnLst/>
              <a:rect r="r" b="b" t="t" l="l"/>
              <a:pathLst>
                <a:path h="4276344" w="5535721">
                  <a:moveTo>
                    <a:pt x="0" y="0"/>
                  </a:moveTo>
                  <a:lnTo>
                    <a:pt x="5535721" y="0"/>
                  </a:lnTo>
                  <a:lnTo>
                    <a:pt x="5535721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446433" y="699641"/>
              <a:ext cx="5535721" cy="4276344"/>
            </a:xfrm>
            <a:custGeom>
              <a:avLst/>
              <a:gdLst/>
              <a:ahLst/>
              <a:cxnLst/>
              <a:rect r="r" b="b" t="t" l="l"/>
              <a:pathLst>
                <a:path h="4276344" w="5535721">
                  <a:moveTo>
                    <a:pt x="0" y="0"/>
                  </a:moveTo>
                  <a:lnTo>
                    <a:pt x="5535720" y="0"/>
                  </a:lnTo>
                  <a:lnTo>
                    <a:pt x="5535720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975298" y="699641"/>
              <a:ext cx="6146760" cy="4276344"/>
            </a:xfrm>
            <a:custGeom>
              <a:avLst/>
              <a:gdLst/>
              <a:ahLst/>
              <a:cxnLst/>
              <a:rect r="r" b="b" t="t" l="l"/>
              <a:pathLst>
                <a:path h="4276344" w="6146760">
                  <a:moveTo>
                    <a:pt x="0" y="0"/>
                  </a:moveTo>
                  <a:lnTo>
                    <a:pt x="6146760" y="0"/>
                  </a:lnTo>
                  <a:lnTo>
                    <a:pt x="6146760" y="4276345"/>
                  </a:lnTo>
                  <a:lnTo>
                    <a:pt x="0" y="427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4629299" y="0"/>
              <a:ext cx="1648485" cy="1648541"/>
              <a:chOff x="0" y="0"/>
              <a:chExt cx="812800" cy="812828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28"/>
              </a:xfrm>
              <a:custGeom>
                <a:avLst/>
                <a:gdLst/>
                <a:ahLst/>
                <a:cxnLst/>
                <a:rect r="r" b="b" t="t" l="l"/>
                <a:pathLst>
                  <a:path h="812828" w="812800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anchor="ctr" rtlCol="false" tIns="41689" lIns="41689" bIns="41689" rIns="41689"/>
              <a:lstStyle/>
              <a:p>
                <a:pPr algn="ctr">
                  <a:lnSpc>
                    <a:spcPts val="3494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4818485" y="375355"/>
              <a:ext cx="1270113" cy="81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true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1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11157911" y="0"/>
              <a:ext cx="1648485" cy="1648541"/>
              <a:chOff x="0" y="0"/>
              <a:chExt cx="812800" cy="81282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28"/>
              </a:xfrm>
              <a:custGeom>
                <a:avLst/>
                <a:gdLst/>
                <a:ahLst/>
                <a:cxnLst/>
                <a:rect r="r" b="b" t="t" l="l"/>
                <a:pathLst>
                  <a:path h="812828" w="812800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anchor="ctr" rtlCol="false" tIns="41689" lIns="41689" bIns="41689" rIns="41689"/>
              <a:lstStyle/>
              <a:p>
                <a:pPr algn="ctr">
                  <a:lnSpc>
                    <a:spcPts val="3494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1347097" y="375355"/>
              <a:ext cx="1270113" cy="81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true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2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18297816" y="0"/>
              <a:ext cx="1648485" cy="1648541"/>
              <a:chOff x="0" y="0"/>
              <a:chExt cx="812800" cy="812828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28"/>
              </a:xfrm>
              <a:custGeom>
                <a:avLst/>
                <a:gdLst/>
                <a:ahLst/>
                <a:cxnLst/>
                <a:rect r="r" b="b" t="t" l="l"/>
                <a:pathLst>
                  <a:path h="812828" w="812800">
                    <a:moveTo>
                      <a:pt x="406400" y="0"/>
                    </a:moveTo>
                    <a:cubicBezTo>
                      <a:pt x="181951" y="0"/>
                      <a:pt x="0" y="181958"/>
                      <a:pt x="0" y="406414"/>
                    </a:cubicBezTo>
                    <a:cubicBezTo>
                      <a:pt x="0" y="630870"/>
                      <a:pt x="181951" y="812828"/>
                      <a:pt x="406400" y="812828"/>
                    </a:cubicBezTo>
                    <a:cubicBezTo>
                      <a:pt x="630849" y="812828"/>
                      <a:pt x="812800" y="630870"/>
                      <a:pt x="812800" y="406414"/>
                    </a:cubicBezTo>
                    <a:cubicBezTo>
                      <a:pt x="812800" y="181958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0099">
                  <a:alpha val="80000"/>
                </a:srgbClr>
              </a:solidFill>
              <a:ln w="38100" cap="sq">
                <a:solidFill>
                  <a:srgbClr val="F5F7FF">
                    <a:alpha val="80000"/>
                  </a:srgbClr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19053"/>
                <a:ext cx="660400" cy="717573"/>
              </a:xfrm>
              <a:prstGeom prst="rect">
                <a:avLst/>
              </a:prstGeom>
            </p:spPr>
            <p:txBody>
              <a:bodyPr anchor="ctr" rtlCol="false" tIns="41689" lIns="41689" bIns="41689" rIns="41689"/>
              <a:lstStyle/>
              <a:p>
                <a:pPr algn="ctr">
                  <a:lnSpc>
                    <a:spcPts val="3494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8487002" y="375355"/>
              <a:ext cx="1270113" cy="81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3596" b="true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3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664137" y="4016308"/>
            <a:ext cx="3330424" cy="3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Baseline AI IQ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75778" y="4016308"/>
            <a:ext cx="3330424" cy="3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Onboard w/Hatz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437505" y="4016308"/>
            <a:ext cx="3330424" cy="3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b="true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Build your skillz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2719" y="1028700"/>
            <a:ext cx="1296581" cy="521874"/>
          </a:xfrm>
          <a:custGeom>
            <a:avLst/>
            <a:gdLst/>
            <a:ahLst/>
            <a:cxnLst/>
            <a:rect r="r" b="b" t="t" l="l"/>
            <a:pathLst>
              <a:path h="521874" w="1296581">
                <a:moveTo>
                  <a:pt x="0" y="0"/>
                </a:moveTo>
                <a:lnTo>
                  <a:pt x="1296581" y="0"/>
                </a:lnTo>
                <a:lnTo>
                  <a:pt x="1296581" y="521874"/>
                </a:lnTo>
                <a:lnTo>
                  <a:pt x="0" y="52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6810"/>
            <a:ext cx="10964344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6"/>
              </a:lnSpc>
            </a:pPr>
            <a:r>
              <a:rPr lang="en-US" sz="399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Your 2026 AI Adoption Roadmap</a:t>
            </a:r>
          </a:p>
        </p:txBody>
      </p:sp>
      <p:sp>
        <p:nvSpPr>
          <p:cNvPr name="AutoShape 4" id="4"/>
          <p:cNvSpPr/>
          <p:nvPr/>
        </p:nvSpPr>
        <p:spPr>
          <a:xfrm>
            <a:off x="3286616" y="8187817"/>
            <a:ext cx="0" cy="94189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7198172" y="8187817"/>
            <a:ext cx="0" cy="94189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1109729" y="8187817"/>
            <a:ext cx="0" cy="94189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5021285" y="8187817"/>
            <a:ext cx="0" cy="94189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true" flipV="false" rot="5400000">
            <a:off x="759367" y="4067085"/>
            <a:ext cx="5054498" cy="3658718"/>
          </a:xfrm>
          <a:custGeom>
            <a:avLst/>
            <a:gdLst/>
            <a:ahLst/>
            <a:cxnLst/>
            <a:rect r="r" b="b" t="t" l="l"/>
            <a:pathLst>
              <a:path h="3658718" w="5054498">
                <a:moveTo>
                  <a:pt x="5054498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8" y="3658718"/>
                </a:lnTo>
                <a:lnTo>
                  <a:pt x="505449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59088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400000">
            <a:off x="4661399" y="4067085"/>
            <a:ext cx="5054498" cy="3658718"/>
          </a:xfrm>
          <a:custGeom>
            <a:avLst/>
            <a:gdLst/>
            <a:ahLst/>
            <a:cxnLst/>
            <a:rect r="r" b="b" t="t" l="l"/>
            <a:pathLst>
              <a:path h="3658718" w="5054498">
                <a:moveTo>
                  <a:pt x="5054497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7" y="3658718"/>
                </a:lnTo>
                <a:lnTo>
                  <a:pt x="50544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59088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5400000">
            <a:off x="8567767" y="4067085"/>
            <a:ext cx="5054498" cy="3658718"/>
          </a:xfrm>
          <a:custGeom>
            <a:avLst/>
            <a:gdLst/>
            <a:ahLst/>
            <a:cxnLst/>
            <a:rect r="r" b="b" t="t" l="l"/>
            <a:pathLst>
              <a:path h="3658718" w="5054498">
                <a:moveTo>
                  <a:pt x="5054497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7" y="3658718"/>
                </a:lnTo>
                <a:lnTo>
                  <a:pt x="505449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5908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91033" y="2461638"/>
            <a:ext cx="1893570" cy="1893570"/>
          </a:xfrm>
          <a:custGeom>
            <a:avLst/>
            <a:gdLst/>
            <a:ahLst/>
            <a:cxnLst/>
            <a:rect r="r" b="b" t="t" l="l"/>
            <a:pathLst>
              <a:path h="1893570" w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2491033" y="2461638"/>
            <a:ext cx="1591166" cy="15911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C3F1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393064" y="2461638"/>
            <a:ext cx="1893570" cy="1893570"/>
          </a:xfrm>
          <a:custGeom>
            <a:avLst/>
            <a:gdLst/>
            <a:ahLst/>
            <a:cxnLst/>
            <a:rect r="r" b="b" t="t" l="l"/>
            <a:pathLst>
              <a:path h="1893570" w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6393064" y="2461638"/>
            <a:ext cx="1591166" cy="159116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79D3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0299433" y="2461638"/>
            <a:ext cx="1893570" cy="1893570"/>
          </a:xfrm>
          <a:custGeom>
            <a:avLst/>
            <a:gdLst/>
            <a:ahLst/>
            <a:cxnLst/>
            <a:rect r="r" b="b" t="t" l="l"/>
            <a:pathLst>
              <a:path h="1893570" w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0" id="20"/>
          <p:cNvGrpSpPr/>
          <p:nvPr/>
        </p:nvGrpSpPr>
        <p:grpSpPr>
          <a:xfrm rot="0">
            <a:off x="10299433" y="2461638"/>
            <a:ext cx="1591166" cy="159116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DAF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true" flipV="false" rot="5400000">
            <a:off x="12474135" y="4067085"/>
            <a:ext cx="5054498" cy="3658718"/>
          </a:xfrm>
          <a:custGeom>
            <a:avLst/>
            <a:gdLst/>
            <a:ahLst/>
            <a:cxnLst/>
            <a:rect r="r" b="b" t="t" l="l"/>
            <a:pathLst>
              <a:path h="3658718" w="5054498">
                <a:moveTo>
                  <a:pt x="5054498" y="0"/>
                </a:moveTo>
                <a:lnTo>
                  <a:pt x="0" y="0"/>
                </a:lnTo>
                <a:lnTo>
                  <a:pt x="0" y="3658718"/>
                </a:lnTo>
                <a:lnTo>
                  <a:pt x="5054498" y="3658718"/>
                </a:lnTo>
                <a:lnTo>
                  <a:pt x="505449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59088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205801" y="2461638"/>
            <a:ext cx="1893570" cy="1893570"/>
          </a:xfrm>
          <a:custGeom>
            <a:avLst/>
            <a:gdLst/>
            <a:ahLst/>
            <a:cxnLst/>
            <a:rect r="r" b="b" t="t" l="l"/>
            <a:pathLst>
              <a:path h="1893570" w="1893570">
                <a:moveTo>
                  <a:pt x="0" y="0"/>
                </a:moveTo>
                <a:lnTo>
                  <a:pt x="1893570" y="0"/>
                </a:lnTo>
                <a:lnTo>
                  <a:pt x="189357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5" id="25"/>
          <p:cNvGrpSpPr/>
          <p:nvPr/>
        </p:nvGrpSpPr>
        <p:grpSpPr>
          <a:xfrm rot="0">
            <a:off x="14205801" y="2461638"/>
            <a:ext cx="1591166" cy="1591166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>
            <a:off x="3286616" y="9091613"/>
            <a:ext cx="11714768" cy="0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3119929" y="8924925"/>
            <a:ext cx="333375" cy="333375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AFEC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7021960" y="8924925"/>
            <a:ext cx="333375" cy="33337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79D3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928328" y="8924925"/>
            <a:ext cx="333375" cy="333375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DA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4834696" y="8924925"/>
            <a:ext cx="333375" cy="33337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009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6853623" y="2869284"/>
            <a:ext cx="689886" cy="750216"/>
          </a:xfrm>
          <a:custGeom>
            <a:avLst/>
            <a:gdLst/>
            <a:ahLst/>
            <a:cxnLst/>
            <a:rect r="r" b="b" t="t" l="l"/>
            <a:pathLst>
              <a:path h="750216" w="689886">
                <a:moveTo>
                  <a:pt x="0" y="0"/>
                </a:moveTo>
                <a:lnTo>
                  <a:pt x="689886" y="0"/>
                </a:lnTo>
                <a:lnTo>
                  <a:pt x="689886" y="750216"/>
                </a:lnTo>
                <a:lnTo>
                  <a:pt x="0" y="7502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734621" y="2882113"/>
            <a:ext cx="750216" cy="750216"/>
          </a:xfrm>
          <a:custGeom>
            <a:avLst/>
            <a:gdLst/>
            <a:ahLst/>
            <a:cxnLst/>
            <a:rect r="r" b="b" t="t" l="l"/>
            <a:pathLst>
              <a:path h="750216" w="750216">
                <a:moveTo>
                  <a:pt x="0" y="0"/>
                </a:moveTo>
                <a:lnTo>
                  <a:pt x="750216" y="0"/>
                </a:lnTo>
                <a:lnTo>
                  <a:pt x="750216" y="750216"/>
                </a:lnTo>
                <a:lnTo>
                  <a:pt x="0" y="7502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4690883" y="2926819"/>
            <a:ext cx="660804" cy="660804"/>
          </a:xfrm>
          <a:custGeom>
            <a:avLst/>
            <a:gdLst/>
            <a:ahLst/>
            <a:cxnLst/>
            <a:rect r="r" b="b" t="t" l="l"/>
            <a:pathLst>
              <a:path h="660804" w="660804">
                <a:moveTo>
                  <a:pt x="0" y="0"/>
                </a:moveTo>
                <a:lnTo>
                  <a:pt x="660804" y="0"/>
                </a:lnTo>
                <a:lnTo>
                  <a:pt x="660804" y="660804"/>
                </a:lnTo>
                <a:lnTo>
                  <a:pt x="0" y="6608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2883137" y="2873499"/>
            <a:ext cx="787121" cy="767443"/>
          </a:xfrm>
          <a:custGeom>
            <a:avLst/>
            <a:gdLst/>
            <a:ahLst/>
            <a:cxnLst/>
            <a:rect r="r" b="b" t="t" l="l"/>
            <a:pathLst>
              <a:path h="767443" w="787121">
                <a:moveTo>
                  <a:pt x="0" y="0"/>
                </a:moveTo>
                <a:lnTo>
                  <a:pt x="787121" y="0"/>
                </a:lnTo>
                <a:lnTo>
                  <a:pt x="787121" y="767443"/>
                </a:lnTo>
                <a:lnTo>
                  <a:pt x="0" y="76744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2074340" y="7816342"/>
            <a:ext cx="2424553" cy="371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01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976371" y="7816342"/>
            <a:ext cx="2424553" cy="371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02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897452" y="7816342"/>
            <a:ext cx="2424553" cy="371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781625" y="7816342"/>
            <a:ext cx="2424553" cy="371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04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052746" y="5133975"/>
            <a:ext cx="2084538" cy="26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true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Use-Case Creation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546612" y="5659896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Turn experiments into repeatable workflows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566450" y="6273912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5–10 use cases, 3+ workflows, 10–20 hrs saved/week.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733358" y="6887927"/>
            <a:ext cx="2703477" cy="24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2 months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897753" y="5133975"/>
            <a:ext cx="2247063" cy="26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true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Scale &amp; Automation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452981" y="5659896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Transform AI into </a:t>
            </a:r>
          </a:p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a company-wide system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3472819" y="6273912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10+ workflows, 100+ hrs saved/month, 3–5x ROI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639726" y="6887927"/>
            <a:ext cx="2703477" cy="24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4–6 months (ongoing)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146378" y="5133975"/>
            <a:ext cx="2084538" cy="26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true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Daily Usage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640244" y="5659896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Make AI part </a:t>
            </a:r>
          </a:p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of daily work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660082" y="6273912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80% active users, 3+ success stories, 10+ uses/user/week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826990" y="6887927"/>
            <a:ext cx="2703477" cy="24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2 months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244347" y="5133975"/>
            <a:ext cx="2084538" cy="26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721" b="true">
                <a:solidFill>
                  <a:srgbClr val="000000"/>
                </a:solidFill>
                <a:latin typeface="Dazzed Bold"/>
                <a:ea typeface="Dazzed Bold"/>
                <a:cs typeface="Dazzed Bold"/>
                <a:sym typeface="Dazzed Bold"/>
              </a:rPr>
              <a:t>Foundation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738213" y="5659896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Goal: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Get ready for </a:t>
            </a:r>
          </a:p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AI adoption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758051" y="6273912"/>
            <a:ext cx="3076968" cy="47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Key Metrics:  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100% access, 90% trained, 1 sponsor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924959" y="6887927"/>
            <a:ext cx="2703477" cy="24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Timeline:</a:t>
            </a:r>
            <a:r>
              <a:rPr lang="en-US" sz="1384" b="true">
                <a:solidFill>
                  <a:srgbClr val="000000">
                    <a:alpha val="74902"/>
                  </a:srgbClr>
                </a:solidFill>
                <a:latin typeface="Dazzed Medium"/>
                <a:ea typeface="Dazzed Medium"/>
                <a:cs typeface="Dazzed Medium"/>
                <a:sym typeface="Dazzed Medium"/>
              </a:rPr>
              <a:t> 4 weeks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DAG79tpcptc</dc:identifier>
  <dcterms:modified xsi:type="dcterms:W3CDTF">2011-08-01T06:04:30Z</dcterms:modified>
  <cp:revision>1</cp:revision>
  <dc:title>Hatz Ai Deck V8</dc:title>
</cp:coreProperties>
</file>