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5.xml"/>
  <Override ContentType="application/vnd.openxmlformats-officedocument.presentationml.slide+xml" PartName="/ppt/slides/slide106.xml"/>
  <Override ContentType="application/vnd.openxmlformats-officedocument.presentationml.slide+xml" PartName="/ppt/slides/slide107.xml"/>
  <Override ContentType="application/vnd.openxmlformats-officedocument.presentationml.slide+xml" PartName="/ppt/slides/slide108.xml"/>
  <Override ContentType="application/vnd.openxmlformats-officedocument.presentationml.slide+xml" PartName="/ppt/slides/slide109.xml"/>
  <Override ContentType="application/vnd.openxmlformats-officedocument.presentationml.slide+xml" PartName="/ppt/slides/slide1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</p:sldIdLst>
  <p:sldSz cx="18288000" cy="10287000"/>
  <p:notesSz cx="6858000" cy="9144000"/>
  <p:embeddedFontLst>
    <p:embeddedFont>
      <p:font typeface="Dazzed Bold" charset="1" panose="00000000000000000000"/>
      <p:regular r:id="rId116"/>
    </p:embeddedFont>
    <p:embeddedFont>
      <p:font typeface="Dazzed Semi-Bold" charset="1" panose="00000000000000000000"/>
      <p:regular r:id="rId117"/>
    </p:embeddedFont>
    <p:embeddedFont>
      <p:font typeface="Dazzed" charset="1" panose="00000000000000000000"/>
      <p:regular r:id="rId118"/>
    </p:embeddedFont>
    <p:embeddedFont>
      <p:font typeface="Dazzed Medium" charset="1" panose="00000000000000000000"/>
      <p:regular r:id="rId122"/>
    </p:embeddedFont>
    <p:embeddedFont>
      <p:font typeface="Dazzed Bold Italics" charset="1" panose="00000000000000000000"/>
      <p:regular r:id="rId123"/>
    </p:embeddedFont>
    <p:embeddedFont>
      <p:font typeface="Inter Bold" charset="1" panose="020B0802030000000004"/>
      <p:regular r:id="rId124"/>
    </p:embeddedFont>
    <p:embeddedFont>
      <p:font typeface="Inter" charset="1" panose="020B0502030000000004"/>
      <p:regular r:id="rId1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00" Target="slides/slide95.xml" Type="http://schemas.openxmlformats.org/officeDocument/2006/relationships/slide"/><Relationship Id="rId101" Target="slides/slide96.xml" Type="http://schemas.openxmlformats.org/officeDocument/2006/relationships/slide"/><Relationship Id="rId102" Target="slides/slide97.xml" Type="http://schemas.openxmlformats.org/officeDocument/2006/relationships/slide"/><Relationship Id="rId103" Target="slides/slide98.xml" Type="http://schemas.openxmlformats.org/officeDocument/2006/relationships/slide"/><Relationship Id="rId104" Target="slides/slide99.xml" Type="http://schemas.openxmlformats.org/officeDocument/2006/relationships/slide"/><Relationship Id="rId105" Target="slides/slide100.xml" Type="http://schemas.openxmlformats.org/officeDocument/2006/relationships/slide"/><Relationship Id="rId106" Target="slides/slide101.xml" Type="http://schemas.openxmlformats.org/officeDocument/2006/relationships/slide"/><Relationship Id="rId107" Target="slides/slide102.xml" Type="http://schemas.openxmlformats.org/officeDocument/2006/relationships/slide"/><Relationship Id="rId108" Target="slides/slide103.xml" Type="http://schemas.openxmlformats.org/officeDocument/2006/relationships/slide"/><Relationship Id="rId109" Target="slides/slide104.xml" Type="http://schemas.openxmlformats.org/officeDocument/2006/relationships/slide"/><Relationship Id="rId11" Target="slides/slide6.xml" Type="http://schemas.openxmlformats.org/officeDocument/2006/relationships/slide"/><Relationship Id="rId110" Target="slides/slide105.xml" Type="http://schemas.openxmlformats.org/officeDocument/2006/relationships/slide"/><Relationship Id="rId111" Target="slides/slide106.xml" Type="http://schemas.openxmlformats.org/officeDocument/2006/relationships/slide"/><Relationship Id="rId112" Target="slides/slide107.xml" Type="http://schemas.openxmlformats.org/officeDocument/2006/relationships/slide"/><Relationship Id="rId113" Target="slides/slide108.xml" Type="http://schemas.openxmlformats.org/officeDocument/2006/relationships/slide"/><Relationship Id="rId114" Target="slides/slide109.xml" Type="http://schemas.openxmlformats.org/officeDocument/2006/relationships/slide"/><Relationship Id="rId115" Target="slides/slide110.xml" Type="http://schemas.openxmlformats.org/officeDocument/2006/relationships/slide"/><Relationship Id="rId116" Target="fonts/font116.fntdata" Type="http://schemas.openxmlformats.org/officeDocument/2006/relationships/font"/><Relationship Id="rId117" Target="fonts/font117.fntdata" Type="http://schemas.openxmlformats.org/officeDocument/2006/relationships/font"/><Relationship Id="rId118" Target="fonts/font118.fntdata" Type="http://schemas.openxmlformats.org/officeDocument/2006/relationships/font"/><Relationship Id="rId119" Target="notesMasters/notesMaster1.xml" Type="http://schemas.openxmlformats.org/officeDocument/2006/relationships/notesMaster"/><Relationship Id="rId12" Target="slides/slide7.xml" Type="http://schemas.openxmlformats.org/officeDocument/2006/relationships/slide"/><Relationship Id="rId120" Target="theme/theme2.xml" Type="http://schemas.openxmlformats.org/officeDocument/2006/relationships/theme"/><Relationship Id="rId121" Target="notesSlides/notesSlide1.xml" Type="http://schemas.openxmlformats.org/officeDocument/2006/relationships/notesSlide"/><Relationship Id="rId122" Target="fonts/font122.fntdata" Type="http://schemas.openxmlformats.org/officeDocument/2006/relationships/font"/><Relationship Id="rId123" Target="fonts/font123.fntdata" Type="http://schemas.openxmlformats.org/officeDocument/2006/relationships/font"/><Relationship Id="rId124" Target="fonts/font124.fntdata" Type="http://schemas.openxmlformats.org/officeDocument/2006/relationships/font"/><Relationship Id="rId125" Target="fonts/font125.fntdata" Type="http://schemas.openxmlformats.org/officeDocument/2006/relationships/font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56" Target="slides/slide51.xml" Type="http://schemas.openxmlformats.org/officeDocument/2006/relationships/slide"/><Relationship Id="rId57" Target="slides/slide52.xml" Type="http://schemas.openxmlformats.org/officeDocument/2006/relationships/slide"/><Relationship Id="rId58" Target="slides/slide53.xml" Type="http://schemas.openxmlformats.org/officeDocument/2006/relationships/slide"/><Relationship Id="rId59" Target="slides/slide54.xml" Type="http://schemas.openxmlformats.org/officeDocument/2006/relationships/slide"/><Relationship Id="rId6" Target="slides/slide1.xml" Type="http://schemas.openxmlformats.org/officeDocument/2006/relationships/slide"/><Relationship Id="rId60" Target="slides/slide55.xml" Type="http://schemas.openxmlformats.org/officeDocument/2006/relationships/slide"/><Relationship Id="rId61" Target="slides/slide56.xml" Type="http://schemas.openxmlformats.org/officeDocument/2006/relationships/slide"/><Relationship Id="rId62" Target="slides/slide57.xml" Type="http://schemas.openxmlformats.org/officeDocument/2006/relationships/slide"/><Relationship Id="rId63" Target="slides/slide58.xml" Type="http://schemas.openxmlformats.org/officeDocument/2006/relationships/slide"/><Relationship Id="rId64" Target="slides/slide59.xml" Type="http://schemas.openxmlformats.org/officeDocument/2006/relationships/slide"/><Relationship Id="rId65" Target="slides/slide60.xml" Type="http://schemas.openxmlformats.org/officeDocument/2006/relationships/slide"/><Relationship Id="rId66" Target="slides/slide61.xml" Type="http://schemas.openxmlformats.org/officeDocument/2006/relationships/slide"/><Relationship Id="rId67" Target="slides/slide62.xml" Type="http://schemas.openxmlformats.org/officeDocument/2006/relationships/slide"/><Relationship Id="rId68" Target="slides/slide63.xml" Type="http://schemas.openxmlformats.org/officeDocument/2006/relationships/slide"/><Relationship Id="rId69" Target="slides/slide64.xml" Type="http://schemas.openxmlformats.org/officeDocument/2006/relationships/slide"/><Relationship Id="rId7" Target="slides/slide2.xml" Type="http://schemas.openxmlformats.org/officeDocument/2006/relationships/slide"/><Relationship Id="rId70" Target="slides/slide65.xml" Type="http://schemas.openxmlformats.org/officeDocument/2006/relationships/slide"/><Relationship Id="rId71" Target="slides/slide66.xml" Type="http://schemas.openxmlformats.org/officeDocument/2006/relationships/slide"/><Relationship Id="rId72" Target="slides/slide67.xml" Type="http://schemas.openxmlformats.org/officeDocument/2006/relationships/slide"/><Relationship Id="rId73" Target="slides/slide68.xml" Type="http://schemas.openxmlformats.org/officeDocument/2006/relationships/slide"/><Relationship Id="rId74" Target="slides/slide69.xml" Type="http://schemas.openxmlformats.org/officeDocument/2006/relationships/slide"/><Relationship Id="rId75" Target="slides/slide70.xml" Type="http://schemas.openxmlformats.org/officeDocument/2006/relationships/slide"/><Relationship Id="rId76" Target="slides/slide71.xml" Type="http://schemas.openxmlformats.org/officeDocument/2006/relationships/slide"/><Relationship Id="rId77" Target="slides/slide72.xml" Type="http://schemas.openxmlformats.org/officeDocument/2006/relationships/slide"/><Relationship Id="rId78" Target="slides/slide73.xml" Type="http://schemas.openxmlformats.org/officeDocument/2006/relationships/slide"/><Relationship Id="rId79" Target="slides/slide74.xml" Type="http://schemas.openxmlformats.org/officeDocument/2006/relationships/slide"/><Relationship Id="rId8" Target="slides/slide3.xml" Type="http://schemas.openxmlformats.org/officeDocument/2006/relationships/slide"/><Relationship Id="rId80" Target="slides/slide75.xml" Type="http://schemas.openxmlformats.org/officeDocument/2006/relationships/slide"/><Relationship Id="rId81" Target="slides/slide76.xml" Type="http://schemas.openxmlformats.org/officeDocument/2006/relationships/slide"/><Relationship Id="rId82" Target="slides/slide77.xml" Type="http://schemas.openxmlformats.org/officeDocument/2006/relationships/slide"/><Relationship Id="rId83" Target="slides/slide78.xml" Type="http://schemas.openxmlformats.org/officeDocument/2006/relationships/slide"/><Relationship Id="rId84" Target="slides/slide79.xml" Type="http://schemas.openxmlformats.org/officeDocument/2006/relationships/slide"/><Relationship Id="rId85" Target="slides/slide80.xml" Type="http://schemas.openxmlformats.org/officeDocument/2006/relationships/slide"/><Relationship Id="rId86" Target="slides/slide81.xml" Type="http://schemas.openxmlformats.org/officeDocument/2006/relationships/slide"/><Relationship Id="rId87" Target="slides/slide82.xml" Type="http://schemas.openxmlformats.org/officeDocument/2006/relationships/slide"/><Relationship Id="rId88" Target="slides/slide83.xml" Type="http://schemas.openxmlformats.org/officeDocument/2006/relationships/slide"/><Relationship Id="rId89" Target="slides/slide84.xml" Type="http://schemas.openxmlformats.org/officeDocument/2006/relationships/slide"/><Relationship Id="rId9" Target="slides/slide4.xml" Type="http://schemas.openxmlformats.org/officeDocument/2006/relationships/slide"/><Relationship Id="rId90" Target="slides/slide85.xml" Type="http://schemas.openxmlformats.org/officeDocument/2006/relationships/slide"/><Relationship Id="rId91" Target="slides/slide86.xml" Type="http://schemas.openxmlformats.org/officeDocument/2006/relationships/slide"/><Relationship Id="rId92" Target="slides/slide87.xml" Type="http://schemas.openxmlformats.org/officeDocument/2006/relationships/slide"/><Relationship Id="rId93" Target="slides/slide88.xml" Type="http://schemas.openxmlformats.org/officeDocument/2006/relationships/slide"/><Relationship Id="rId94" Target="slides/slide89.xml" Type="http://schemas.openxmlformats.org/officeDocument/2006/relationships/slide"/><Relationship Id="rId95" Target="slides/slide90.xml" Type="http://schemas.openxmlformats.org/officeDocument/2006/relationships/slide"/><Relationship Id="rId96" Target="slides/slide91.xml" Type="http://schemas.openxmlformats.org/officeDocument/2006/relationships/slide"/><Relationship Id="rId97" Target="slides/slide92.xml" Type="http://schemas.openxmlformats.org/officeDocument/2006/relationships/slide"/><Relationship Id="rId98" Target="slides/slide93.xml" Type="http://schemas.openxmlformats.org/officeDocument/2006/relationships/slide"/><Relationship Id="rId99" Target="slides/slide9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🔐 Security</a:t>
            </a:r>
          </a:p>
          <a:p>
            <a:r>
              <a:rPr lang="en-US"/>
              <a:t>	•	“The first problem every business needs to solve for is security.”</a:t>
            </a:r>
          </a:p>
          <a:p>
            <a:r>
              <a:rPr lang="en-US"/>
              <a:t>	•	Right now, Shadow AI is already happening in almost every organization. Employees are using free AI tools without approval.</a:t>
            </a:r>
          </a:p>
          <a:p>
            <a:r>
              <a:rPr lang="en-US"/>
              <a:t>	•	That means sensitive data — customer records, financials, internal documents — is being pasted into platforms with no visibility and no controls.</a:t>
            </a:r>
          </a:p>
          <a:p>
            <a:r>
              <a:rPr lang="en-US"/>
              <a:t>	•	The risk isn’t theoretical. It’s already happening: companies are unknowingly leaking confidential data into public models.</a:t>
            </a:r>
          </a:p>
          <a:p>
            <a:r>
              <a:rPr lang="en-US"/>
              <a:t>	•	So the first step in any AI journey is to take back control. Give employees a secure AI environment where they can still get the productivity benefits of AI — but with guardrails, governance, and visibility.</a:t>
            </a:r>
          </a:p>
          <a:p>
            <a:r>
              <a:rPr lang="en-US"/>
              <a:t>	•	Think of it like email or file sharing: people will use it whether you sanction it or not. If you don’t provide a secure option, they’ll default to whatever is easiest.</a:t>
            </a:r>
          </a:p>
          <a:p>
            <a:r>
              <a:rPr lang="en-US"/>
              <a:t/>
            </a:r>
          </a:p>
          <a:p>
            <a:r>
              <a:rPr lang="en-US"/>
              <a:t>👉 “If you don’t solve security first, AI adoption could actually increase your exposure — instead of creating value.”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hatz-ai.canny.io/changelog" TargetMode="External" Type="http://schemas.openxmlformats.org/officeDocument/2006/relationships/hyperlink"/><Relationship Id="rId3" Target="https://hatz.ai/new-feature-updates" TargetMode="External" Type="http://schemas.openxmlformats.org/officeDocument/2006/relationships/hyperlink"/></Relationships>
</file>

<file path=ppt/slides/_rels/slide10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0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0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4.png" Type="http://schemas.openxmlformats.org/officeDocument/2006/relationships/image"/></Relationships>
</file>

<file path=ppt/slides/_rels/slide1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4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4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4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Relationship Id="rId3" Target="../media/image5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13" Target="../media/image15.png" Type="http://schemas.openxmlformats.org/officeDocument/2006/relationships/image"/><Relationship Id="rId14" Target="../media/image16.png" Type="http://schemas.openxmlformats.org/officeDocument/2006/relationships/image"/><Relationship Id="rId15" Target="../media/image17.png" Type="http://schemas.openxmlformats.org/officeDocument/2006/relationships/image"/><Relationship Id="rId16" Target="../media/image18.png" Type="http://schemas.openxmlformats.org/officeDocument/2006/relationships/image"/><Relationship Id="rId17" Target="../media/image19.png" Type="http://schemas.openxmlformats.org/officeDocument/2006/relationships/image"/><Relationship Id="rId18" Target="../media/image20.png" Type="http://schemas.openxmlformats.org/officeDocument/2006/relationships/image"/><Relationship Id="rId19" Target="../media/image21.png" Type="http://schemas.openxmlformats.org/officeDocument/2006/relationships/image"/><Relationship Id="rId2" Target="../media/image4.png" Type="http://schemas.openxmlformats.org/officeDocument/2006/relationships/image"/><Relationship Id="rId20" Target="../media/image22.png" Type="http://schemas.openxmlformats.org/officeDocument/2006/relationships/image"/><Relationship Id="rId21" Target="../media/image23.png" Type="http://schemas.openxmlformats.org/officeDocument/2006/relationships/image"/><Relationship Id="rId22" Target="../media/image24.png" Type="http://schemas.openxmlformats.org/officeDocument/2006/relationships/image"/><Relationship Id="rId23" Target="../media/image25.png" Type="http://schemas.openxmlformats.org/officeDocument/2006/relationships/image"/><Relationship Id="rId24" Target="../media/image26.png" Type="http://schemas.openxmlformats.org/officeDocument/2006/relationships/image"/><Relationship Id="rId25" Target="../media/image27.png" Type="http://schemas.openxmlformats.org/officeDocument/2006/relationships/image"/><Relationship Id="rId26" Target="../media/image28.png" Type="http://schemas.openxmlformats.org/officeDocument/2006/relationships/image"/><Relationship Id="rId27" Target="../media/image29.png" Type="http://schemas.openxmlformats.org/officeDocument/2006/relationships/image"/><Relationship Id="rId28" Target="../media/image30.png" Type="http://schemas.openxmlformats.org/officeDocument/2006/relationships/image"/><Relationship Id="rId29" Target="../media/image31.png" Type="http://schemas.openxmlformats.org/officeDocument/2006/relationships/image"/><Relationship Id="rId3" Target="../media/image5.png" Type="http://schemas.openxmlformats.org/officeDocument/2006/relationships/image"/><Relationship Id="rId30" Target="../media/image32.png" Type="http://schemas.openxmlformats.org/officeDocument/2006/relationships/image"/><Relationship Id="rId31" Target="../media/image33.png" Type="http://schemas.openxmlformats.org/officeDocument/2006/relationships/image"/><Relationship Id="rId32" Target="../media/image34.png" Type="http://schemas.openxmlformats.org/officeDocument/2006/relationships/image"/><Relationship Id="rId33" Target="../media/image35.png" Type="http://schemas.openxmlformats.org/officeDocument/2006/relationships/image"/><Relationship Id="rId34" Target="../media/image36.png" Type="http://schemas.openxmlformats.org/officeDocument/2006/relationships/image"/><Relationship Id="rId35" Target="../media/image37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Relationship Id="rId3" Target="../media/image53.sv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png" Type="http://schemas.openxmlformats.org/officeDocument/2006/relationships/image"/><Relationship Id="rId3" Target="../media/image56.sv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7.png" Type="http://schemas.openxmlformats.org/officeDocument/2006/relationships/image"/><Relationship Id="rId3" Target="../media/image58.png" Type="http://schemas.openxmlformats.org/officeDocument/2006/relationships/image"/><Relationship Id="rId4" Target="../media/image59.png" Type="http://schemas.openxmlformats.org/officeDocument/2006/relationships/image"/><Relationship Id="rId5" Target="../media/image60.sv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1.png" Type="http://schemas.openxmlformats.org/officeDocument/2006/relationships/image"/><Relationship Id="rId3" Target="../media/image59.png" Type="http://schemas.openxmlformats.org/officeDocument/2006/relationships/image"/><Relationship Id="rId4" Target="../media/image60.sv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2.png" Type="http://schemas.openxmlformats.org/officeDocument/2006/relationships/image"/><Relationship Id="rId3" Target="../media/image63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4.png" Type="http://schemas.openxmlformats.org/officeDocument/2006/relationships/image"/><Relationship Id="rId3" Target="../media/image6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66.pn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6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69.png" Type="http://schemas.openxmlformats.org/officeDocument/2006/relationships/image"/><Relationship Id="rId5" Target="../media/image70.svg" Type="http://schemas.openxmlformats.org/officeDocument/2006/relationships/image"/></Relationships>
</file>

<file path=ppt/slides/_rels/slide6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1.png" Type="http://schemas.openxmlformats.org/officeDocument/2006/relationships/image"/><Relationship Id="rId3" Target="../media/image72.svg" Type="http://schemas.openxmlformats.org/officeDocument/2006/relationships/image"/></Relationships>
</file>

<file path=ppt/slides/_rels/slide6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34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Relationship Id="rId6" Target="../media/image75.svg" Type="http://schemas.openxmlformats.org/officeDocument/2006/relationships/image"/><Relationship Id="rId7" Target="../media/image76.png" Type="http://schemas.openxmlformats.org/officeDocument/2006/relationships/image"/><Relationship Id="rId8" Target="../media/image77.pn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6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34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Relationship Id="rId6" Target="../media/image75.svg" Type="http://schemas.openxmlformats.org/officeDocument/2006/relationships/image"/><Relationship Id="rId7" Target="../media/image76.png" Type="http://schemas.openxmlformats.org/officeDocument/2006/relationships/image"/><Relationship Id="rId8" Target="../media/image77.pn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6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0.png" Type="http://schemas.openxmlformats.org/officeDocument/2006/relationships/image"/><Relationship Id="rId11" Target="../media/image81.svg" Type="http://schemas.openxmlformats.org/officeDocument/2006/relationships/image"/><Relationship Id="rId2" Target="../media/image20.png" Type="http://schemas.openxmlformats.org/officeDocument/2006/relationships/image"/><Relationship Id="rId3" Target="../media/image34.png" Type="http://schemas.openxmlformats.org/officeDocument/2006/relationships/image"/><Relationship Id="rId4" Target="../media/image73.png" Type="http://schemas.openxmlformats.org/officeDocument/2006/relationships/image"/><Relationship Id="rId5" Target="../media/image76.png" Type="http://schemas.openxmlformats.org/officeDocument/2006/relationships/image"/><Relationship Id="rId6" Target="../media/image77.png" Type="http://schemas.openxmlformats.org/officeDocument/2006/relationships/image"/><Relationship Id="rId7" Target="../media/image25.png" Type="http://schemas.openxmlformats.org/officeDocument/2006/relationships/image"/><Relationship Id="rId8" Target="../media/image78.png" Type="http://schemas.openxmlformats.org/officeDocument/2006/relationships/image"/><Relationship Id="rId9" Target="../media/image79.svg" Type="http://schemas.openxmlformats.org/officeDocument/2006/relationships/image"/></Relationships>
</file>

<file path=ppt/slides/_rels/slide6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0.png" Type="http://schemas.openxmlformats.org/officeDocument/2006/relationships/image"/><Relationship Id="rId11" Target="../media/image81.svg" Type="http://schemas.openxmlformats.org/officeDocument/2006/relationships/image"/><Relationship Id="rId2" Target="../media/image20.png" Type="http://schemas.openxmlformats.org/officeDocument/2006/relationships/image"/><Relationship Id="rId3" Target="../media/image34.png" Type="http://schemas.openxmlformats.org/officeDocument/2006/relationships/image"/><Relationship Id="rId4" Target="../media/image73.png" Type="http://schemas.openxmlformats.org/officeDocument/2006/relationships/image"/><Relationship Id="rId5" Target="../media/image76.png" Type="http://schemas.openxmlformats.org/officeDocument/2006/relationships/image"/><Relationship Id="rId6" Target="../media/image77.png" Type="http://schemas.openxmlformats.org/officeDocument/2006/relationships/image"/><Relationship Id="rId7" Target="../media/image25.png" Type="http://schemas.openxmlformats.org/officeDocument/2006/relationships/image"/><Relationship Id="rId8" Target="../media/image78.png" Type="http://schemas.openxmlformats.org/officeDocument/2006/relationships/image"/><Relationship Id="rId9" Target="../media/image79.svg" Type="http://schemas.openxmlformats.org/officeDocument/2006/relationships/image"/></Relationships>
</file>

<file path=ppt/slides/_rels/slide6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/Relationships>
</file>

<file path=ppt/slides/_rels/slide7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2.png" Type="http://schemas.openxmlformats.org/officeDocument/2006/relationships/image"/><Relationship Id="rId3" Target="../media/image83.svg" Type="http://schemas.openxmlformats.org/officeDocument/2006/relationships/image"/></Relationships>
</file>

<file path=ppt/slides/_rels/slide7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png" Type="http://schemas.openxmlformats.org/officeDocument/2006/relationships/image"/></Relationships>
</file>

<file path=ppt/slides/_rels/slide8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4.png" Type="http://schemas.openxmlformats.org/officeDocument/2006/relationships/image"/><Relationship Id="rId3" Target="../media/image85.png" Type="http://schemas.openxmlformats.org/officeDocument/2006/relationships/image"/></Relationships>
</file>

<file path=ppt/slides/_rels/slide8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6.png" Type="http://schemas.openxmlformats.org/officeDocument/2006/relationships/image"/></Relationships>
</file>

<file path=ppt/slides/_rels/slide8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7.png" Type="http://schemas.openxmlformats.org/officeDocument/2006/relationships/image"/><Relationship Id="rId3" Target="../media/image88.png" Type="http://schemas.openxmlformats.org/officeDocument/2006/relationships/image"/></Relationships>
</file>

<file path=ppt/slides/_rels/slide8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9.png" Type="http://schemas.openxmlformats.org/officeDocument/2006/relationships/image"/><Relationship Id="rId3" Target="../media/image90.png" Type="http://schemas.openxmlformats.org/officeDocument/2006/relationships/image"/></Relationships>
</file>

<file path=ppt/slides/_rels/slide8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66.png" Type="http://schemas.openxmlformats.org/officeDocument/2006/relationships/image"/></Relationships>
</file>

<file path=ppt/slides/_rels/slide9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74355" y="1341228"/>
            <a:ext cx="14939291" cy="6833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16"/>
              </a:lnSpc>
            </a:pPr>
            <a:r>
              <a:rPr lang="en-US" sz="40011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DAY 0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76300"/>
            <a:ext cx="5822666" cy="122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25"/>
              </a:lnSpc>
            </a:pPr>
            <a:r>
              <a:rPr lang="en-US" sz="7089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The truth is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783776"/>
            <a:ext cx="11063603" cy="5474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AI is only getting better.</a:t>
            </a:r>
          </a:p>
          <a:p>
            <a:pPr algn="l">
              <a:lnSpc>
                <a:spcPts val="4854"/>
              </a:lnSpc>
            </a:pPr>
          </a:p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Your competitors are going to use it. </a:t>
            </a:r>
          </a:p>
          <a:p>
            <a:pPr algn="l">
              <a:lnSpc>
                <a:spcPts val="4854"/>
              </a:lnSpc>
            </a:pPr>
          </a:p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Your employees are already experimenting with it. </a:t>
            </a:r>
          </a:p>
          <a:p>
            <a:pPr algn="l">
              <a:lnSpc>
                <a:spcPts val="4854"/>
              </a:lnSpc>
            </a:pPr>
          </a:p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Your data is at risk without a policy in place. </a:t>
            </a:r>
          </a:p>
          <a:p>
            <a:pPr algn="l">
              <a:lnSpc>
                <a:spcPts val="4854"/>
              </a:lnSpc>
            </a:pPr>
          </a:p>
          <a:p>
            <a:pPr algn="l">
              <a:lnSpc>
                <a:spcPts val="4854"/>
              </a:lnSpc>
            </a:pPr>
            <a:r>
              <a:rPr lang="en-US" sz="3467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It is so incredibly easy to just get started. </a:t>
            </a:r>
          </a:p>
        </p:txBody>
      </p:sp>
    </p:spTree>
  </p:cSld>
  <p:clrMapOvr>
    <a:masterClrMapping/>
  </p:clrMapOvr>
</p:sld>
</file>

<file path=ppt/slides/slide100.xml><?xml version="1.0" encoding="utf-8"?>
<p:sld xmlns:p="http://schemas.openxmlformats.org/presentationml/2006/main" xmlns:a="http://schemas.openxmlformats.org/drawingml/2006/main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744984" y="3608592"/>
            <a:ext cx="10798031" cy="3088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3"/>
              </a:lnSpc>
            </a:pPr>
            <a:r>
              <a:rPr lang="en-US" b="true" sz="5304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For the use cases that are NOT working well, ask yourself why. </a:t>
            </a:r>
          </a:p>
          <a:p>
            <a:pPr algn="ctr">
              <a:lnSpc>
                <a:spcPts val="6153"/>
              </a:lnSpc>
            </a:pPr>
          </a:p>
          <a:p>
            <a:pPr algn="ctr">
              <a:lnSpc>
                <a:spcPts val="6153"/>
              </a:lnSpc>
            </a:pPr>
            <a:r>
              <a:rPr lang="en-US" b="true" sz="5304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Why aren’t they working? </a:t>
            </a:r>
          </a:p>
        </p:txBody>
      </p:sp>
    </p:spTree>
  </p:cSld>
  <p:clrMapOvr>
    <a:masterClrMapping/>
  </p:clrMapOvr>
</p:sld>
</file>

<file path=ppt/slides/slide101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040941"/>
            <a:ext cx="1149397" cy="706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b="true" sz="4078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799532"/>
            <a:ext cx="1149397" cy="706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b="true" sz="4078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02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551428"/>
            <a:ext cx="1149397" cy="706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b="true" sz="4078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03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18790" y="3040941"/>
            <a:ext cx="12849478" cy="70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sz="4078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Your data was messy and difficult for AI to follow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18790" y="5796184"/>
            <a:ext cx="12020487" cy="70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sz="4078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You weren’t sure how to get started with Hatz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518790" y="8551428"/>
            <a:ext cx="12020487" cy="70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sz="4078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Something else - what?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42975"/>
            <a:ext cx="12020487" cy="70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b="true" sz="4078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Is it because...</a:t>
            </a:r>
          </a:p>
        </p:txBody>
      </p:sp>
    </p:spTree>
  </p:cSld>
  <p:clrMapOvr>
    <a:masterClrMapping/>
  </p:clrMapOvr>
</p:sld>
</file>

<file path=ppt/slides/slide102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42975"/>
            <a:ext cx="12020487" cy="70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b="true" sz="4078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Same recommendation as before: ask AI.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280403"/>
            <a:ext cx="15719204" cy="5805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6961" indent="-398480" lvl="1">
              <a:lnSpc>
                <a:spcPts val="6644"/>
              </a:lnSpc>
              <a:buFont typeface="Arial"/>
              <a:buChar char="•"/>
            </a:pPr>
            <a:r>
              <a:rPr lang="en-US" sz="3691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Turn on the Hatz Workshop Assistant and ask it to find the use case that isn’t working (tell it the name)</a:t>
            </a:r>
          </a:p>
          <a:p>
            <a:pPr algn="l">
              <a:lnSpc>
                <a:spcPts val="6644"/>
              </a:lnSpc>
            </a:pPr>
          </a:p>
          <a:p>
            <a:pPr algn="l" marL="796961" indent="-398480" lvl="1">
              <a:lnSpc>
                <a:spcPts val="6644"/>
              </a:lnSpc>
              <a:buFont typeface="Arial"/>
              <a:buChar char="•"/>
            </a:pPr>
            <a:r>
              <a:rPr lang="en-US" sz="3691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Ask it to review the prompts and tell it what you’re trying to accomplish with Hatz</a:t>
            </a:r>
          </a:p>
          <a:p>
            <a:pPr algn="l">
              <a:lnSpc>
                <a:spcPts val="6644"/>
              </a:lnSpc>
            </a:pPr>
          </a:p>
          <a:p>
            <a:pPr algn="l" marL="796961" indent="-398480" lvl="1">
              <a:lnSpc>
                <a:spcPts val="6644"/>
              </a:lnSpc>
              <a:buFont typeface="Arial"/>
              <a:buChar char="•"/>
            </a:pPr>
            <a:r>
              <a:rPr lang="en-US" sz="3691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See if AI can find any areas for improvement or re-prompting</a:t>
            </a:r>
          </a:p>
        </p:txBody>
      </p:sp>
    </p:spTree>
  </p:cSld>
  <p:clrMapOvr>
    <a:masterClrMapping/>
  </p:clrMapOvr>
</p:sld>
</file>

<file path=ppt/slides/slide10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449456"/>
          </a:xfrm>
          <a:custGeom>
            <a:avLst/>
            <a:gdLst/>
            <a:ahLst/>
            <a:cxnLst/>
            <a:rect r="r" b="b" t="t" l="l"/>
            <a:pathLst>
              <a:path h="8449456" w="18288000">
                <a:moveTo>
                  <a:pt x="0" y="0"/>
                </a:moveTo>
                <a:lnTo>
                  <a:pt x="18288000" y="0"/>
                </a:lnTo>
                <a:lnTo>
                  <a:pt x="18288000" y="8449456"/>
                </a:lnTo>
                <a:lnTo>
                  <a:pt x="0" y="8449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16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449456"/>
            <a:ext cx="18288000" cy="1837544"/>
          </a:xfrm>
          <a:custGeom>
            <a:avLst/>
            <a:gdLst/>
            <a:ahLst/>
            <a:cxnLst/>
            <a:rect r="r" b="b" t="t" l="l"/>
            <a:pathLst>
              <a:path h="1837544" w="18288000">
                <a:moveTo>
                  <a:pt x="0" y="0"/>
                </a:moveTo>
                <a:lnTo>
                  <a:pt x="18288000" y="0"/>
                </a:lnTo>
                <a:lnTo>
                  <a:pt x="18288000" y="1837544"/>
                </a:lnTo>
                <a:lnTo>
                  <a:pt x="0" y="183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2495" r="0" b="-43233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05254" y="4337050"/>
            <a:ext cx="15477492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b="true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Thank You</a:t>
            </a:r>
          </a:p>
        </p:txBody>
      </p:sp>
    </p:spTree>
  </p:cSld>
  <p:clrMapOvr>
    <a:masterClrMapping/>
  </p:clrMapOvr>
</p:sld>
</file>

<file path=ppt/slides/slide10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91258" y="1327299"/>
            <a:ext cx="18470516" cy="6860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16"/>
              </a:lnSpc>
            </a:pPr>
            <a:r>
              <a:rPr lang="en-US" sz="40011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DAY 90</a:t>
            </a:r>
          </a:p>
        </p:txBody>
      </p:sp>
    </p:spTree>
  </p:cSld>
  <p:clrMapOvr>
    <a:masterClrMapping/>
  </p:clrMapOvr>
</p:sld>
</file>

<file path=ppt/slides/slide10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449456"/>
          </a:xfrm>
          <a:custGeom>
            <a:avLst/>
            <a:gdLst/>
            <a:ahLst/>
            <a:cxnLst/>
            <a:rect r="r" b="b" t="t" l="l"/>
            <a:pathLst>
              <a:path h="8449456" w="18288000">
                <a:moveTo>
                  <a:pt x="0" y="0"/>
                </a:moveTo>
                <a:lnTo>
                  <a:pt x="18288000" y="0"/>
                </a:lnTo>
                <a:lnTo>
                  <a:pt x="18288000" y="8449456"/>
                </a:lnTo>
                <a:lnTo>
                  <a:pt x="0" y="8449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0" r="0" b="-116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449456"/>
            <a:ext cx="18288000" cy="1837544"/>
          </a:xfrm>
          <a:custGeom>
            <a:avLst/>
            <a:gdLst/>
            <a:ahLst/>
            <a:cxnLst/>
            <a:rect r="r" b="b" t="t" l="l"/>
            <a:pathLst>
              <a:path h="1837544" w="18288000">
                <a:moveTo>
                  <a:pt x="0" y="0"/>
                </a:moveTo>
                <a:lnTo>
                  <a:pt x="18288000" y="0"/>
                </a:lnTo>
                <a:lnTo>
                  <a:pt x="18288000" y="1837544"/>
                </a:lnTo>
                <a:lnTo>
                  <a:pt x="0" y="183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l="0" t="-462495" r="0" b="-43233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4215842"/>
            <a:ext cx="15604700" cy="1549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84"/>
              </a:lnSpc>
            </a:pPr>
            <a:r>
              <a:rPr lang="en-US" sz="9386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Your</a:t>
            </a:r>
            <a:r>
              <a:rPr lang="en-US" sz="9386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 AI Adoption Journey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372814" y="1028700"/>
            <a:ext cx="1886486" cy="759311"/>
          </a:xfrm>
          <a:custGeom>
            <a:avLst/>
            <a:gdLst/>
            <a:ahLst/>
            <a:cxnLst/>
            <a:rect r="r" b="b" t="t" l="l"/>
            <a:pathLst>
              <a:path h="759311" w="1886486">
                <a:moveTo>
                  <a:pt x="0" y="0"/>
                </a:moveTo>
                <a:lnTo>
                  <a:pt x="1886486" y="0"/>
                </a:lnTo>
                <a:lnTo>
                  <a:pt x="1886486" y="759311"/>
                </a:lnTo>
                <a:lnTo>
                  <a:pt x="0" y="759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43639" y="5856213"/>
            <a:ext cx="9323864" cy="1329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04"/>
              </a:lnSpc>
            </a:pPr>
            <a:r>
              <a:rPr lang="en-US" sz="7520" b="true">
                <a:solidFill>
                  <a:srgbClr val="F5F7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New Hatz Features</a:t>
            </a:r>
          </a:p>
        </p:txBody>
      </p:sp>
    </p:spTree>
  </p:cSld>
  <p:clrMapOvr>
    <a:masterClrMapping/>
  </p:clrMapOvr>
</p:sld>
</file>

<file path=ppt/slides/slide10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95350"/>
            <a:ext cx="11468946" cy="1120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How To Find New Features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547342"/>
            <a:ext cx="2119277" cy="86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Go to: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925757"/>
            <a:ext cx="15567124" cy="86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Check the dates on the changelog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147977" y="2547342"/>
            <a:ext cx="11295229" cy="86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u="sng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  <a:hlinkClick r:id="rId2" tooltip="https://hatz-ai.canny.io/changelog"/>
              </a:rPr>
              <a:t>https://hatz-ai.canny.io/changelog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2030" y="7169612"/>
            <a:ext cx="15567124" cy="86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Sign up for new feature alerts here: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47977" y="8395700"/>
            <a:ext cx="6184450" cy="86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u="sng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  <a:hlinkClick r:id="rId3" tooltip="https://hatz.ai/new-feature-updates"/>
              </a:rPr>
              <a:t>New Feature Alerts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57239" y="5321757"/>
            <a:ext cx="909051" cy="86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Or</a:t>
            </a:r>
          </a:p>
        </p:txBody>
      </p:sp>
    </p:spTree>
  </p:cSld>
  <p:clrMapOvr>
    <a:masterClrMapping/>
  </p:clrMapOvr>
</p:sld>
</file>

<file path=ppt/slides/slide10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75849" y="3243826"/>
            <a:ext cx="11336303" cy="3086100"/>
            <a:chOff x="0" y="0"/>
            <a:chExt cx="2985693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85693" cy="812800"/>
            </a:xfrm>
            <a:custGeom>
              <a:avLst/>
              <a:gdLst/>
              <a:ahLst/>
              <a:cxnLst/>
              <a:rect r="r" b="b" t="t" l="l"/>
              <a:pathLst>
                <a:path h="812800" w="2985693">
                  <a:moveTo>
                    <a:pt x="16390" y="0"/>
                  </a:moveTo>
                  <a:lnTo>
                    <a:pt x="2969303" y="0"/>
                  </a:lnTo>
                  <a:cubicBezTo>
                    <a:pt x="2973649" y="0"/>
                    <a:pt x="2977819" y="1727"/>
                    <a:pt x="2980892" y="4801"/>
                  </a:cubicBezTo>
                  <a:cubicBezTo>
                    <a:pt x="2983966" y="7874"/>
                    <a:pt x="2985693" y="12043"/>
                    <a:pt x="2985693" y="16390"/>
                  </a:cubicBezTo>
                  <a:lnTo>
                    <a:pt x="2985693" y="796410"/>
                  </a:lnTo>
                  <a:cubicBezTo>
                    <a:pt x="2985693" y="800757"/>
                    <a:pt x="2983966" y="804926"/>
                    <a:pt x="2980892" y="807999"/>
                  </a:cubicBezTo>
                  <a:cubicBezTo>
                    <a:pt x="2977819" y="811073"/>
                    <a:pt x="2973649" y="812800"/>
                    <a:pt x="2969303" y="812800"/>
                  </a:cubicBezTo>
                  <a:lnTo>
                    <a:pt x="16390" y="812800"/>
                  </a:lnTo>
                  <a:cubicBezTo>
                    <a:pt x="12043" y="812800"/>
                    <a:pt x="7874" y="811073"/>
                    <a:pt x="4801" y="807999"/>
                  </a:cubicBezTo>
                  <a:cubicBezTo>
                    <a:pt x="1727" y="804926"/>
                    <a:pt x="0" y="800757"/>
                    <a:pt x="0" y="796410"/>
                  </a:cubicBezTo>
                  <a:lnTo>
                    <a:pt x="0" y="16390"/>
                  </a:lnTo>
                  <a:cubicBezTo>
                    <a:pt x="0" y="12043"/>
                    <a:pt x="1727" y="7874"/>
                    <a:pt x="4801" y="4801"/>
                  </a:cubicBezTo>
                  <a:cubicBezTo>
                    <a:pt x="7874" y="1727"/>
                    <a:pt x="12043" y="0"/>
                    <a:pt x="16390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98569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300184" y="3948117"/>
            <a:ext cx="7687632" cy="1496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60"/>
              </a:lnSpc>
            </a:pPr>
            <a:r>
              <a:rPr lang="en-US" b="true" sz="8757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New Features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764816" y="1028700"/>
            <a:ext cx="1494484" cy="601530"/>
          </a:xfrm>
          <a:custGeom>
            <a:avLst/>
            <a:gdLst/>
            <a:ahLst/>
            <a:cxnLst/>
            <a:rect r="r" b="b" t="t" l="l"/>
            <a:pathLst>
              <a:path h="601530" w="1494484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64816" y="1028700"/>
            <a:ext cx="1494484" cy="601530"/>
          </a:xfrm>
          <a:custGeom>
            <a:avLst/>
            <a:gdLst/>
            <a:ahLst/>
            <a:cxnLst/>
            <a:rect r="r" b="b" t="t" l="l"/>
            <a:pathLst>
              <a:path h="601530" w="1494484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3910553" cy="999901"/>
            <a:chOff x="0" y="0"/>
            <a:chExt cx="1548417" cy="39591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48417" cy="395919"/>
            </a:xfrm>
            <a:custGeom>
              <a:avLst/>
              <a:gdLst/>
              <a:ahLst/>
              <a:cxnLst/>
              <a:rect r="r" b="b" t="t" l="l"/>
              <a:pathLst>
                <a:path h="395919" w="1548417">
                  <a:moveTo>
                    <a:pt x="63352" y="0"/>
                  </a:moveTo>
                  <a:lnTo>
                    <a:pt x="1485065" y="0"/>
                  </a:lnTo>
                  <a:cubicBezTo>
                    <a:pt x="1501867" y="0"/>
                    <a:pt x="1517981" y="6675"/>
                    <a:pt x="1529862" y="18555"/>
                  </a:cubicBezTo>
                  <a:cubicBezTo>
                    <a:pt x="1541742" y="30436"/>
                    <a:pt x="1548417" y="46550"/>
                    <a:pt x="1548417" y="63352"/>
                  </a:cubicBezTo>
                  <a:lnTo>
                    <a:pt x="1548417" y="332567"/>
                  </a:lnTo>
                  <a:cubicBezTo>
                    <a:pt x="1548417" y="349369"/>
                    <a:pt x="1541742" y="365483"/>
                    <a:pt x="1529862" y="377364"/>
                  </a:cubicBezTo>
                  <a:cubicBezTo>
                    <a:pt x="1517981" y="389245"/>
                    <a:pt x="1501867" y="395919"/>
                    <a:pt x="1485065" y="395919"/>
                  </a:cubicBezTo>
                  <a:lnTo>
                    <a:pt x="63352" y="395919"/>
                  </a:lnTo>
                  <a:cubicBezTo>
                    <a:pt x="46550" y="395919"/>
                    <a:pt x="30436" y="389245"/>
                    <a:pt x="18555" y="377364"/>
                  </a:cubicBezTo>
                  <a:cubicBezTo>
                    <a:pt x="6675" y="365483"/>
                    <a:pt x="0" y="349369"/>
                    <a:pt x="0" y="332567"/>
                  </a:cubicBezTo>
                  <a:lnTo>
                    <a:pt x="0" y="63352"/>
                  </a:lnTo>
                  <a:cubicBezTo>
                    <a:pt x="0" y="46550"/>
                    <a:pt x="6675" y="30436"/>
                    <a:pt x="18555" y="18555"/>
                  </a:cubicBezTo>
                  <a:cubicBezTo>
                    <a:pt x="30436" y="6675"/>
                    <a:pt x="46550" y="0"/>
                    <a:pt x="63352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1548417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644805" y="2590270"/>
            <a:ext cx="8449914" cy="5614755"/>
            <a:chOff x="0" y="0"/>
            <a:chExt cx="2225492" cy="147878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25492" cy="1478783"/>
            </a:xfrm>
            <a:custGeom>
              <a:avLst/>
              <a:gdLst/>
              <a:ahLst/>
              <a:cxnLst/>
              <a:rect r="r" b="b" t="t" l="l"/>
              <a:pathLst>
                <a:path h="1478783" w="2225492">
                  <a:moveTo>
                    <a:pt x="46727" y="0"/>
                  </a:moveTo>
                  <a:lnTo>
                    <a:pt x="2178765" y="0"/>
                  </a:lnTo>
                  <a:cubicBezTo>
                    <a:pt x="2191158" y="0"/>
                    <a:pt x="2203043" y="4923"/>
                    <a:pt x="2211806" y="13686"/>
                  </a:cubicBezTo>
                  <a:cubicBezTo>
                    <a:pt x="2220569" y="22449"/>
                    <a:pt x="2225492" y="34334"/>
                    <a:pt x="2225492" y="46727"/>
                  </a:cubicBezTo>
                  <a:lnTo>
                    <a:pt x="2225492" y="1432056"/>
                  </a:lnTo>
                  <a:cubicBezTo>
                    <a:pt x="2225492" y="1444449"/>
                    <a:pt x="2220569" y="1456334"/>
                    <a:pt x="2211806" y="1465097"/>
                  </a:cubicBezTo>
                  <a:cubicBezTo>
                    <a:pt x="2203043" y="1473860"/>
                    <a:pt x="2191158" y="1478783"/>
                    <a:pt x="2178765" y="1478783"/>
                  </a:cubicBezTo>
                  <a:lnTo>
                    <a:pt x="46727" y="1478783"/>
                  </a:lnTo>
                  <a:cubicBezTo>
                    <a:pt x="34334" y="1478783"/>
                    <a:pt x="22449" y="1473860"/>
                    <a:pt x="13686" y="1465097"/>
                  </a:cubicBezTo>
                  <a:cubicBezTo>
                    <a:pt x="4923" y="1456334"/>
                    <a:pt x="0" y="1444449"/>
                    <a:pt x="0" y="1432056"/>
                  </a:cubicBezTo>
                  <a:lnTo>
                    <a:pt x="0" y="46727"/>
                  </a:lnTo>
                  <a:cubicBezTo>
                    <a:pt x="0" y="34334"/>
                    <a:pt x="4923" y="22449"/>
                    <a:pt x="13686" y="13686"/>
                  </a:cubicBezTo>
                  <a:cubicBezTo>
                    <a:pt x="22449" y="4923"/>
                    <a:pt x="34334" y="0"/>
                    <a:pt x="46727" y="0"/>
                  </a:cubicBezTo>
                  <a:close/>
                </a:path>
              </a:pathLst>
            </a:custGeom>
            <a:solidFill>
              <a:srgbClr val="FAE0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225492" cy="1535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2475970"/>
            <a:ext cx="8373739" cy="881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62"/>
              </a:lnSpc>
            </a:pPr>
            <a:r>
              <a:rPr lang="en-US" sz="5044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Feature Name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29326" y="1272315"/>
            <a:ext cx="3309300" cy="474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56"/>
              </a:lnSpc>
              <a:spcBef>
                <a:spcPct val="0"/>
              </a:spcBef>
            </a:pPr>
            <a:r>
              <a:rPr lang="en-US" b="true" sz="2754" spc="151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NEW FEATURES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3467082"/>
            <a:ext cx="8115300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Feature Subtitle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4672947"/>
            <a:ext cx="5529176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Summary of what it does</a:t>
            </a:r>
          </a:p>
          <a:p>
            <a:pPr algn="just" marL="518160" indent="-259080" lvl="1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include specifics if applicable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110793" y="5067300"/>
            <a:ext cx="5768962" cy="604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65"/>
              </a:lnSpc>
            </a:pPr>
            <a:r>
              <a:rPr lang="en-US" sz="3475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Image / GIF if applicable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214704" y="8772525"/>
            <a:ext cx="7858593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31"/>
              </a:lnSpc>
              <a:spcBef>
                <a:spcPct val="0"/>
              </a:spcBef>
            </a:pPr>
            <a:r>
              <a:rPr lang="en-US" b="true" sz="2808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Describe a use case using the new feature</a:t>
            </a:r>
          </a:p>
        </p:txBody>
      </p:sp>
    </p:spTree>
  </p:cSld>
  <p:clrMapOvr>
    <a:masterClrMapping/>
  </p:clrMapOvr>
</p:sld>
</file>

<file path=ppt/slides/slide109.xml><?xml version="1.0" encoding="utf-8"?>
<p:sld xmlns:p="http://schemas.openxmlformats.org/presentationml/2006/main" xmlns:a="http://schemas.openxmlformats.org/drawingml/2006/main">
  <p:cSld>
    <p:bg>
      <p:bgPr>
        <a:solidFill>
          <a:srgbClr val="FAE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15756" y="3205680"/>
            <a:ext cx="12656488" cy="3742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4"/>
              </a:lnSpc>
            </a:pPr>
            <a:r>
              <a:rPr lang="en-US" sz="7138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How Can You Use This Feature To Improve Your Current Processes?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-477" r="0" b="-7722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72145" y="3282954"/>
            <a:ext cx="11943710" cy="2184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88"/>
              </a:lnSpc>
            </a:pPr>
            <a:r>
              <a:rPr lang="en-US" sz="4134" b="true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“W</a:t>
            </a:r>
            <a:r>
              <a:rPr lang="en-US" b="true" sz="4134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e tend to overestimate the effect of a technology in the short run and underestimate the effect in the long run.”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5764816" y="8656770"/>
            <a:ext cx="1494484" cy="601530"/>
          </a:xfrm>
          <a:custGeom>
            <a:avLst/>
            <a:gdLst/>
            <a:ahLst/>
            <a:cxnLst/>
            <a:rect r="r" b="b" t="t" l="l"/>
            <a:pathLst>
              <a:path h="601530" w="1494484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914356" y="6081170"/>
            <a:ext cx="2459289" cy="958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0"/>
              </a:lnSpc>
            </a:pPr>
            <a:r>
              <a:rPr lang="en-US" sz="2735" b="true">
                <a:solidFill>
                  <a:srgbClr val="D1DAFF"/>
                </a:solidFill>
                <a:latin typeface="Dazzed Medium"/>
                <a:ea typeface="Dazzed Medium"/>
                <a:cs typeface="Dazzed Medium"/>
                <a:sym typeface="Dazzed Medium"/>
              </a:rPr>
              <a:t>-Amara's Law</a:t>
            </a:r>
          </a:p>
          <a:p>
            <a:pPr algn="l">
              <a:lnSpc>
                <a:spcPts val="3830"/>
              </a:lnSpc>
            </a:pPr>
            <a:r>
              <a:rPr lang="en-US" sz="2735" b="true">
                <a:solidFill>
                  <a:srgbClr val="D1DAFF"/>
                </a:solidFill>
                <a:latin typeface="Dazzed Medium"/>
                <a:ea typeface="Dazzed Medium"/>
                <a:cs typeface="Dazzed Medium"/>
                <a:sym typeface="Dazzed Medium"/>
              </a:rPr>
              <a:t>Coined in 1978</a:t>
            </a:r>
          </a:p>
        </p:txBody>
      </p:sp>
    </p:spTree>
  </p:cSld>
  <p:clrMapOvr>
    <a:masterClrMapping/>
  </p:clrMapOvr>
</p:sld>
</file>

<file path=ppt/slides/slide1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449456"/>
          </a:xfrm>
          <a:custGeom>
            <a:avLst/>
            <a:gdLst/>
            <a:ahLst/>
            <a:cxnLst/>
            <a:rect r="r" b="b" t="t" l="l"/>
            <a:pathLst>
              <a:path h="8449456" w="18288000">
                <a:moveTo>
                  <a:pt x="0" y="0"/>
                </a:moveTo>
                <a:lnTo>
                  <a:pt x="18288000" y="0"/>
                </a:lnTo>
                <a:lnTo>
                  <a:pt x="18288000" y="8449456"/>
                </a:lnTo>
                <a:lnTo>
                  <a:pt x="0" y="8449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16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449456"/>
            <a:ext cx="18288000" cy="1837544"/>
          </a:xfrm>
          <a:custGeom>
            <a:avLst/>
            <a:gdLst/>
            <a:ahLst/>
            <a:cxnLst/>
            <a:rect r="r" b="b" t="t" l="l"/>
            <a:pathLst>
              <a:path h="1837544" w="18288000">
                <a:moveTo>
                  <a:pt x="0" y="0"/>
                </a:moveTo>
                <a:lnTo>
                  <a:pt x="18288000" y="0"/>
                </a:lnTo>
                <a:lnTo>
                  <a:pt x="18288000" y="1837544"/>
                </a:lnTo>
                <a:lnTo>
                  <a:pt x="0" y="183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2495" r="0" b="-43233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05254" y="4337050"/>
            <a:ext cx="15477492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b="true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Thank You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75448" y="649466"/>
            <a:ext cx="9931567" cy="8988068"/>
          </a:xfrm>
          <a:custGeom>
            <a:avLst/>
            <a:gdLst/>
            <a:ahLst/>
            <a:cxnLst/>
            <a:rect r="r" b="b" t="t" l="l"/>
            <a:pathLst>
              <a:path h="8988068" w="9931567">
                <a:moveTo>
                  <a:pt x="0" y="0"/>
                </a:moveTo>
                <a:lnTo>
                  <a:pt x="9931567" y="0"/>
                </a:lnTo>
                <a:lnTo>
                  <a:pt x="9931567" y="8988068"/>
                </a:lnTo>
                <a:lnTo>
                  <a:pt x="0" y="8988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75840" y="7667649"/>
            <a:ext cx="1189383" cy="1131128"/>
          </a:xfrm>
          <a:custGeom>
            <a:avLst/>
            <a:gdLst/>
            <a:ahLst/>
            <a:cxnLst/>
            <a:rect r="r" b="b" t="t" l="l"/>
            <a:pathLst>
              <a:path h="1131128" w="1189383">
                <a:moveTo>
                  <a:pt x="0" y="0"/>
                </a:moveTo>
                <a:lnTo>
                  <a:pt x="1189382" y="0"/>
                </a:lnTo>
                <a:lnTo>
                  <a:pt x="1189382" y="1131129"/>
                </a:lnTo>
                <a:lnTo>
                  <a:pt x="0" y="11311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641388" y="6044766"/>
            <a:ext cx="5860959" cy="3594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36"/>
              </a:lnSpc>
            </a:pPr>
            <a:r>
              <a:rPr lang="en-US" sz="5097">
                <a:solidFill>
                  <a:srgbClr val="5500FF"/>
                </a:solidFill>
                <a:latin typeface="Dazzed"/>
                <a:ea typeface="Dazzed"/>
                <a:cs typeface="Dazzed"/>
                <a:sym typeface="Dazzed"/>
              </a:rPr>
              <a:t>Those who saw the long term </a:t>
            </a:r>
            <a:r>
              <a:rPr lang="en-US" sz="5097" u="sng">
                <a:solidFill>
                  <a:srgbClr val="5500FF"/>
                </a:solidFill>
                <a:latin typeface="Dazzed"/>
                <a:ea typeface="Dazzed"/>
                <a:cs typeface="Dazzed"/>
                <a:sym typeface="Dazzed"/>
              </a:rPr>
              <a:t>then</a:t>
            </a:r>
            <a:r>
              <a:rPr lang="en-US" sz="5097">
                <a:solidFill>
                  <a:srgbClr val="5500FF"/>
                </a:solidFill>
                <a:latin typeface="Dazzed"/>
                <a:ea typeface="Dazzed"/>
                <a:cs typeface="Dazzed"/>
                <a:sym typeface="Dazzed"/>
              </a:rPr>
              <a:t> are reaping the benefits </a:t>
            </a:r>
            <a:r>
              <a:rPr lang="en-US" sz="5097" u="sng">
                <a:solidFill>
                  <a:srgbClr val="5500FF"/>
                </a:solidFill>
                <a:latin typeface="Dazzed"/>
                <a:ea typeface="Dazzed"/>
                <a:cs typeface="Dazzed"/>
                <a:sym typeface="Dazzed"/>
              </a:rPr>
              <a:t>now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2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47611" y="-247564"/>
            <a:ext cx="18983221" cy="10782128"/>
          </a:xfrm>
          <a:custGeom>
            <a:avLst/>
            <a:gdLst/>
            <a:ahLst/>
            <a:cxnLst/>
            <a:rect r="r" b="b" t="t" l="l"/>
            <a:pathLst>
              <a:path h="10782128" w="18983221">
                <a:moveTo>
                  <a:pt x="0" y="0"/>
                </a:moveTo>
                <a:lnTo>
                  <a:pt x="18983222" y="0"/>
                </a:lnTo>
                <a:lnTo>
                  <a:pt x="18983222" y="10782128"/>
                </a:lnTo>
                <a:lnTo>
                  <a:pt x="0" y="10782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l="0" t="-13906" r="0" b="-339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32269" y="2780442"/>
            <a:ext cx="16823462" cy="4468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19"/>
              </a:lnSpc>
            </a:pPr>
            <a:r>
              <a:rPr lang="en-US" b="true" sz="12799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What IS true about </a:t>
            </a:r>
          </a:p>
          <a:p>
            <a:pPr algn="ctr">
              <a:lnSpc>
                <a:spcPts val="17919"/>
              </a:lnSpc>
            </a:pPr>
            <a:r>
              <a:rPr lang="en-US" b="true" sz="12799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AI adoption?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AE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230996"/>
            <a:ext cx="2500694" cy="663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42"/>
              </a:lnSpc>
            </a:pPr>
            <a:r>
              <a:rPr lang="en-US" sz="3815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Curiosity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227376"/>
            <a:ext cx="2500694" cy="663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42"/>
              </a:lnSpc>
            </a:pPr>
            <a:r>
              <a:rPr lang="en-US" sz="3815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Humanity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7224313"/>
            <a:ext cx="2995463" cy="663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42"/>
              </a:lnSpc>
            </a:pPr>
            <a:r>
              <a:rPr lang="en-US" sz="3815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Agility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976692"/>
            <a:ext cx="8430455" cy="641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38"/>
              </a:lnSpc>
            </a:pPr>
            <a:r>
              <a:rPr lang="en-US" sz="3670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“Can I AI that?” is your new mantra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973072"/>
            <a:ext cx="9265117" cy="641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38"/>
              </a:lnSpc>
            </a:pPr>
            <a:r>
              <a:rPr lang="en-US" sz="3670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AI only works with humans in the loop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972485"/>
            <a:ext cx="9265117" cy="641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38"/>
              </a:lnSpc>
            </a:pPr>
            <a:r>
              <a:rPr lang="en-US" sz="3670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AI moves faster than you can master it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895350"/>
            <a:ext cx="10108836" cy="11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You Only Need 3 Things: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497475" y="3701110"/>
            <a:ext cx="4321226" cy="636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38"/>
              </a:lnSpc>
            </a:pPr>
            <a:r>
              <a:rPr lang="en-US" sz="3670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You’re here.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497475" y="5697490"/>
            <a:ext cx="4321226" cy="636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38"/>
              </a:lnSpc>
            </a:pPr>
            <a:r>
              <a:rPr lang="en-US" sz="3670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You’re human.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497475" y="7526710"/>
            <a:ext cx="4321226" cy="636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38"/>
              </a:lnSpc>
            </a:pPr>
            <a:r>
              <a:rPr lang="en-US" sz="3670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You’re capable.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449456"/>
          </a:xfrm>
          <a:custGeom>
            <a:avLst/>
            <a:gdLst/>
            <a:ahLst/>
            <a:cxnLst/>
            <a:rect r="r" b="b" t="t" l="l"/>
            <a:pathLst>
              <a:path h="8449456" w="18288000">
                <a:moveTo>
                  <a:pt x="0" y="0"/>
                </a:moveTo>
                <a:lnTo>
                  <a:pt x="18288000" y="0"/>
                </a:lnTo>
                <a:lnTo>
                  <a:pt x="18288000" y="8449456"/>
                </a:lnTo>
                <a:lnTo>
                  <a:pt x="0" y="8449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0" r="0" b="-116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449456"/>
            <a:ext cx="18288000" cy="1837544"/>
          </a:xfrm>
          <a:custGeom>
            <a:avLst/>
            <a:gdLst/>
            <a:ahLst/>
            <a:cxnLst/>
            <a:rect r="r" b="b" t="t" l="l"/>
            <a:pathLst>
              <a:path h="1837544" w="18288000">
                <a:moveTo>
                  <a:pt x="0" y="0"/>
                </a:moveTo>
                <a:lnTo>
                  <a:pt x="18288000" y="0"/>
                </a:lnTo>
                <a:lnTo>
                  <a:pt x="18288000" y="1837544"/>
                </a:lnTo>
                <a:lnTo>
                  <a:pt x="0" y="183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l="0" t="-462495" r="0" b="-43233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05254" y="4062803"/>
            <a:ext cx="15477492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b="true" sz="8499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AI Adoption Is A Journey...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449456"/>
          </a:xfrm>
          <a:custGeom>
            <a:avLst/>
            <a:gdLst/>
            <a:ahLst/>
            <a:cxnLst/>
            <a:rect r="r" b="b" t="t" l="l"/>
            <a:pathLst>
              <a:path h="8449456" w="18288000">
                <a:moveTo>
                  <a:pt x="0" y="0"/>
                </a:moveTo>
                <a:lnTo>
                  <a:pt x="18288000" y="0"/>
                </a:lnTo>
                <a:lnTo>
                  <a:pt x="18288000" y="8449456"/>
                </a:lnTo>
                <a:lnTo>
                  <a:pt x="0" y="8449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0" r="0" b="-116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449456"/>
            <a:ext cx="18288000" cy="1837544"/>
          </a:xfrm>
          <a:custGeom>
            <a:avLst/>
            <a:gdLst/>
            <a:ahLst/>
            <a:cxnLst/>
            <a:rect r="r" b="b" t="t" l="l"/>
            <a:pathLst>
              <a:path h="1837544" w="18288000">
                <a:moveTo>
                  <a:pt x="0" y="0"/>
                </a:moveTo>
                <a:lnTo>
                  <a:pt x="18288000" y="0"/>
                </a:lnTo>
                <a:lnTo>
                  <a:pt x="18288000" y="1837544"/>
                </a:lnTo>
                <a:lnTo>
                  <a:pt x="0" y="183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l="0" t="-462495" r="0" b="-43233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8354" y="4062803"/>
            <a:ext cx="18051291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b="true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...t</a:t>
            </a:r>
            <a:r>
              <a:rPr lang="en-US" b="true" sz="8499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o efficiency, time, &amp; growth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64816" y="8656770"/>
            <a:ext cx="1494484" cy="601530"/>
          </a:xfrm>
          <a:custGeom>
            <a:avLst/>
            <a:gdLst/>
            <a:ahLst/>
            <a:cxnLst/>
            <a:rect r="r" b="b" t="t" l="l"/>
            <a:pathLst>
              <a:path h="601530" w="1494484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836968" y="2756298"/>
            <a:ext cx="8614064" cy="1941688"/>
            <a:chOff x="0" y="0"/>
            <a:chExt cx="11485419" cy="258891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1485419" cy="2588917"/>
              <a:chOff x="0" y="0"/>
              <a:chExt cx="2268725" cy="511391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268725" cy="511391"/>
              </a:xfrm>
              <a:custGeom>
                <a:avLst/>
                <a:gdLst/>
                <a:ahLst/>
                <a:cxnLst/>
                <a:rect r="r" b="b" t="t" l="l"/>
                <a:pathLst>
                  <a:path h="511391" w="2268725">
                    <a:moveTo>
                      <a:pt x="17975" y="0"/>
                    </a:moveTo>
                    <a:lnTo>
                      <a:pt x="2250750" y="0"/>
                    </a:lnTo>
                    <a:cubicBezTo>
                      <a:pt x="2255517" y="0"/>
                      <a:pt x="2260089" y="1894"/>
                      <a:pt x="2263460" y="5265"/>
                    </a:cubicBezTo>
                    <a:cubicBezTo>
                      <a:pt x="2266831" y="8636"/>
                      <a:pt x="2268725" y="13208"/>
                      <a:pt x="2268725" y="17975"/>
                    </a:cubicBezTo>
                    <a:lnTo>
                      <a:pt x="2268725" y="493416"/>
                    </a:lnTo>
                    <a:cubicBezTo>
                      <a:pt x="2268725" y="498183"/>
                      <a:pt x="2266831" y="502755"/>
                      <a:pt x="2263460" y="506126"/>
                    </a:cubicBezTo>
                    <a:cubicBezTo>
                      <a:pt x="2260089" y="509497"/>
                      <a:pt x="2255517" y="511391"/>
                      <a:pt x="2250750" y="511391"/>
                    </a:cubicBezTo>
                    <a:lnTo>
                      <a:pt x="17975" y="511391"/>
                    </a:lnTo>
                    <a:cubicBezTo>
                      <a:pt x="13208" y="511391"/>
                      <a:pt x="8636" y="509497"/>
                      <a:pt x="5265" y="506126"/>
                    </a:cubicBezTo>
                    <a:cubicBezTo>
                      <a:pt x="1894" y="502755"/>
                      <a:pt x="0" y="498183"/>
                      <a:pt x="0" y="493416"/>
                    </a:cubicBezTo>
                    <a:lnTo>
                      <a:pt x="0" y="17975"/>
                    </a:lnTo>
                    <a:cubicBezTo>
                      <a:pt x="0" y="13208"/>
                      <a:pt x="1894" y="8636"/>
                      <a:pt x="5265" y="5265"/>
                    </a:cubicBezTo>
                    <a:cubicBezTo>
                      <a:pt x="8636" y="1894"/>
                      <a:pt x="13208" y="0"/>
                      <a:pt x="17975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66675"/>
                <a:ext cx="2268725" cy="5780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3608478" y="674275"/>
              <a:ext cx="4268464" cy="1126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b="true" sz="5000">
                  <a:solidFill>
                    <a:srgbClr val="F5F7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Crawl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836968" y="5102999"/>
            <a:ext cx="8614064" cy="1941688"/>
            <a:chOff x="0" y="0"/>
            <a:chExt cx="11485419" cy="258891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1485419" cy="2588917"/>
              <a:chOff x="0" y="0"/>
              <a:chExt cx="2268725" cy="51139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268725" cy="511391"/>
              </a:xfrm>
              <a:custGeom>
                <a:avLst/>
                <a:gdLst/>
                <a:ahLst/>
                <a:cxnLst/>
                <a:rect r="r" b="b" t="t" l="l"/>
                <a:pathLst>
                  <a:path h="511391" w="2268725">
                    <a:moveTo>
                      <a:pt x="17975" y="0"/>
                    </a:moveTo>
                    <a:lnTo>
                      <a:pt x="2250750" y="0"/>
                    </a:lnTo>
                    <a:cubicBezTo>
                      <a:pt x="2255517" y="0"/>
                      <a:pt x="2260089" y="1894"/>
                      <a:pt x="2263460" y="5265"/>
                    </a:cubicBezTo>
                    <a:cubicBezTo>
                      <a:pt x="2266831" y="8636"/>
                      <a:pt x="2268725" y="13208"/>
                      <a:pt x="2268725" y="17975"/>
                    </a:cubicBezTo>
                    <a:lnTo>
                      <a:pt x="2268725" y="493416"/>
                    </a:lnTo>
                    <a:cubicBezTo>
                      <a:pt x="2268725" y="498183"/>
                      <a:pt x="2266831" y="502755"/>
                      <a:pt x="2263460" y="506126"/>
                    </a:cubicBezTo>
                    <a:cubicBezTo>
                      <a:pt x="2260089" y="509497"/>
                      <a:pt x="2255517" y="511391"/>
                      <a:pt x="2250750" y="511391"/>
                    </a:cubicBezTo>
                    <a:lnTo>
                      <a:pt x="17975" y="511391"/>
                    </a:lnTo>
                    <a:cubicBezTo>
                      <a:pt x="13208" y="511391"/>
                      <a:pt x="8636" y="509497"/>
                      <a:pt x="5265" y="506126"/>
                    </a:cubicBezTo>
                    <a:cubicBezTo>
                      <a:pt x="1894" y="502755"/>
                      <a:pt x="0" y="498183"/>
                      <a:pt x="0" y="493416"/>
                    </a:cubicBezTo>
                    <a:lnTo>
                      <a:pt x="0" y="17975"/>
                    </a:lnTo>
                    <a:cubicBezTo>
                      <a:pt x="0" y="13208"/>
                      <a:pt x="1894" y="8636"/>
                      <a:pt x="5265" y="5265"/>
                    </a:cubicBezTo>
                    <a:cubicBezTo>
                      <a:pt x="8636" y="1894"/>
                      <a:pt x="13208" y="0"/>
                      <a:pt x="17975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66675"/>
                <a:ext cx="2268725" cy="5780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2413380" y="674275"/>
              <a:ext cx="6658659" cy="1126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b="true" sz="5000">
                  <a:solidFill>
                    <a:srgbClr val="F5F7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Walk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836968" y="7449699"/>
            <a:ext cx="8614064" cy="1808601"/>
            <a:chOff x="0" y="0"/>
            <a:chExt cx="2268725" cy="47633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68725" cy="476339"/>
            </a:xfrm>
            <a:custGeom>
              <a:avLst/>
              <a:gdLst/>
              <a:ahLst/>
              <a:cxnLst/>
              <a:rect r="r" b="b" t="t" l="l"/>
              <a:pathLst>
                <a:path h="476339" w="2268725">
                  <a:moveTo>
                    <a:pt x="17975" y="0"/>
                  </a:moveTo>
                  <a:lnTo>
                    <a:pt x="2250750" y="0"/>
                  </a:lnTo>
                  <a:cubicBezTo>
                    <a:pt x="2255517" y="0"/>
                    <a:pt x="2260089" y="1894"/>
                    <a:pt x="2263460" y="5265"/>
                  </a:cubicBezTo>
                  <a:cubicBezTo>
                    <a:pt x="2266831" y="8636"/>
                    <a:pt x="2268725" y="13208"/>
                    <a:pt x="2268725" y="17975"/>
                  </a:cubicBezTo>
                  <a:lnTo>
                    <a:pt x="2268725" y="458364"/>
                  </a:lnTo>
                  <a:cubicBezTo>
                    <a:pt x="2268725" y="463132"/>
                    <a:pt x="2266831" y="467704"/>
                    <a:pt x="2263460" y="471075"/>
                  </a:cubicBezTo>
                  <a:cubicBezTo>
                    <a:pt x="2260089" y="474446"/>
                    <a:pt x="2255517" y="476339"/>
                    <a:pt x="2250750" y="476339"/>
                  </a:cubicBezTo>
                  <a:lnTo>
                    <a:pt x="17975" y="476339"/>
                  </a:lnTo>
                  <a:cubicBezTo>
                    <a:pt x="13208" y="476339"/>
                    <a:pt x="8636" y="474446"/>
                    <a:pt x="5265" y="471075"/>
                  </a:cubicBezTo>
                  <a:cubicBezTo>
                    <a:pt x="1894" y="467704"/>
                    <a:pt x="0" y="463132"/>
                    <a:pt x="0" y="458364"/>
                  </a:cubicBezTo>
                  <a:lnTo>
                    <a:pt x="0" y="17975"/>
                  </a:lnTo>
                  <a:cubicBezTo>
                    <a:pt x="0" y="13208"/>
                    <a:pt x="1894" y="8636"/>
                    <a:pt x="5265" y="5265"/>
                  </a:cubicBezTo>
                  <a:cubicBezTo>
                    <a:pt x="8636" y="1894"/>
                    <a:pt x="13208" y="0"/>
                    <a:pt x="17975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2268725" cy="5430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6647003" y="7860287"/>
            <a:ext cx="4993994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Run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914400"/>
            <a:ext cx="11666391" cy="998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44"/>
              </a:lnSpc>
            </a:pPr>
            <a:r>
              <a:rPr lang="en-US" sz="5817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AI Adoption Journey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64816" y="8656770"/>
            <a:ext cx="1494484" cy="601530"/>
          </a:xfrm>
          <a:custGeom>
            <a:avLst/>
            <a:gdLst/>
            <a:ahLst/>
            <a:cxnLst/>
            <a:rect r="r" b="b" t="t" l="l"/>
            <a:pathLst>
              <a:path h="601530" w="1494484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42975"/>
            <a:ext cx="8984238" cy="721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93"/>
              </a:lnSpc>
            </a:pPr>
            <a:r>
              <a:rPr lang="en-US" sz="4209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 AI Champion Certification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252289" y="5342522"/>
            <a:ext cx="3474604" cy="2404904"/>
            <a:chOff x="0" y="0"/>
            <a:chExt cx="1375799" cy="9522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75799" cy="952242"/>
            </a:xfrm>
            <a:custGeom>
              <a:avLst/>
              <a:gdLst/>
              <a:ahLst/>
              <a:cxnLst/>
              <a:rect r="r" b="b" t="t" l="l"/>
              <a:pathLst>
                <a:path h="952242" w="1375799">
                  <a:moveTo>
                    <a:pt x="44563" y="0"/>
                  </a:moveTo>
                  <a:lnTo>
                    <a:pt x="1331236" y="0"/>
                  </a:lnTo>
                  <a:cubicBezTo>
                    <a:pt x="1355848" y="0"/>
                    <a:pt x="1375799" y="19951"/>
                    <a:pt x="1375799" y="44563"/>
                  </a:cubicBezTo>
                  <a:lnTo>
                    <a:pt x="1375799" y="907679"/>
                  </a:lnTo>
                  <a:cubicBezTo>
                    <a:pt x="1375799" y="932291"/>
                    <a:pt x="1355848" y="952242"/>
                    <a:pt x="1331236" y="952242"/>
                  </a:cubicBezTo>
                  <a:lnTo>
                    <a:pt x="44563" y="952242"/>
                  </a:lnTo>
                  <a:cubicBezTo>
                    <a:pt x="19951" y="952242"/>
                    <a:pt x="0" y="932291"/>
                    <a:pt x="0" y="907679"/>
                  </a:cubicBezTo>
                  <a:lnTo>
                    <a:pt x="0" y="44563"/>
                  </a:lnTo>
                  <a:cubicBezTo>
                    <a:pt x="0" y="19951"/>
                    <a:pt x="19951" y="0"/>
                    <a:pt x="44563" y="0"/>
                  </a:cubicBezTo>
                  <a:close/>
                </a:path>
              </a:pathLst>
            </a:custGeom>
            <a:solidFill>
              <a:srgbClr val="F5F7FF"/>
            </a:solidFill>
            <a:ln w="38100" cap="sq">
              <a:solidFill>
                <a:srgbClr val="D1DAF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85725"/>
              <a:ext cx="1375799" cy="1037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677506" y="5868388"/>
            <a:ext cx="2628688" cy="1279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  <a:spcBef>
                <a:spcPct val="0"/>
              </a:spcBef>
            </a:pPr>
            <a:r>
              <a:rPr lang="en-US" b="true" sz="2428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Demystify AI concepts and terminology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354599" y="5342522"/>
            <a:ext cx="3474604" cy="2404904"/>
            <a:chOff x="0" y="0"/>
            <a:chExt cx="1375799" cy="95224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75799" cy="952242"/>
            </a:xfrm>
            <a:custGeom>
              <a:avLst/>
              <a:gdLst/>
              <a:ahLst/>
              <a:cxnLst/>
              <a:rect r="r" b="b" t="t" l="l"/>
              <a:pathLst>
                <a:path h="952242" w="1375799">
                  <a:moveTo>
                    <a:pt x="44563" y="0"/>
                  </a:moveTo>
                  <a:lnTo>
                    <a:pt x="1331236" y="0"/>
                  </a:lnTo>
                  <a:cubicBezTo>
                    <a:pt x="1355848" y="0"/>
                    <a:pt x="1375799" y="19951"/>
                    <a:pt x="1375799" y="44563"/>
                  </a:cubicBezTo>
                  <a:lnTo>
                    <a:pt x="1375799" y="907679"/>
                  </a:lnTo>
                  <a:cubicBezTo>
                    <a:pt x="1375799" y="932291"/>
                    <a:pt x="1355848" y="952242"/>
                    <a:pt x="1331236" y="952242"/>
                  </a:cubicBezTo>
                  <a:lnTo>
                    <a:pt x="44563" y="952242"/>
                  </a:lnTo>
                  <a:cubicBezTo>
                    <a:pt x="19951" y="952242"/>
                    <a:pt x="0" y="932291"/>
                    <a:pt x="0" y="907679"/>
                  </a:cubicBezTo>
                  <a:lnTo>
                    <a:pt x="0" y="44563"/>
                  </a:lnTo>
                  <a:cubicBezTo>
                    <a:pt x="0" y="19951"/>
                    <a:pt x="19951" y="0"/>
                    <a:pt x="44563" y="0"/>
                  </a:cubicBezTo>
                  <a:close/>
                </a:path>
              </a:pathLst>
            </a:custGeom>
            <a:solidFill>
              <a:srgbClr val="F5F7FF"/>
            </a:solidFill>
            <a:ln w="38100" cap="sq">
              <a:solidFill>
                <a:srgbClr val="D1DAFF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85725"/>
              <a:ext cx="1375799" cy="1037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5476008" y="6082460"/>
            <a:ext cx="3232730" cy="851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  <a:spcBef>
                <a:spcPct val="0"/>
              </a:spcBef>
            </a:pPr>
            <a:r>
              <a:rPr lang="en-US" b="true" sz="2428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Prompting for chat, tools, &amp; images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9457853" y="5342522"/>
            <a:ext cx="3474604" cy="2404904"/>
            <a:chOff x="0" y="0"/>
            <a:chExt cx="1375799" cy="95224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75799" cy="952242"/>
            </a:xfrm>
            <a:custGeom>
              <a:avLst/>
              <a:gdLst/>
              <a:ahLst/>
              <a:cxnLst/>
              <a:rect r="r" b="b" t="t" l="l"/>
              <a:pathLst>
                <a:path h="952242" w="1375799">
                  <a:moveTo>
                    <a:pt x="44563" y="0"/>
                  </a:moveTo>
                  <a:lnTo>
                    <a:pt x="1331236" y="0"/>
                  </a:lnTo>
                  <a:cubicBezTo>
                    <a:pt x="1355848" y="0"/>
                    <a:pt x="1375799" y="19951"/>
                    <a:pt x="1375799" y="44563"/>
                  </a:cubicBezTo>
                  <a:lnTo>
                    <a:pt x="1375799" y="907679"/>
                  </a:lnTo>
                  <a:cubicBezTo>
                    <a:pt x="1375799" y="932291"/>
                    <a:pt x="1355848" y="952242"/>
                    <a:pt x="1331236" y="952242"/>
                  </a:cubicBezTo>
                  <a:lnTo>
                    <a:pt x="44563" y="952242"/>
                  </a:lnTo>
                  <a:cubicBezTo>
                    <a:pt x="19951" y="952242"/>
                    <a:pt x="0" y="932291"/>
                    <a:pt x="0" y="907679"/>
                  </a:cubicBezTo>
                  <a:lnTo>
                    <a:pt x="0" y="44563"/>
                  </a:lnTo>
                  <a:cubicBezTo>
                    <a:pt x="0" y="19951"/>
                    <a:pt x="19951" y="0"/>
                    <a:pt x="44563" y="0"/>
                  </a:cubicBezTo>
                  <a:close/>
                </a:path>
              </a:pathLst>
            </a:custGeom>
            <a:solidFill>
              <a:srgbClr val="F5F7FF"/>
            </a:solidFill>
            <a:ln w="38100" cap="sq">
              <a:solidFill>
                <a:srgbClr val="D1DAFF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85725"/>
              <a:ext cx="1375799" cy="1037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9880812" y="6090526"/>
            <a:ext cx="2628688" cy="851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  <a:spcBef>
                <a:spcPct val="0"/>
              </a:spcBef>
            </a:pPr>
            <a:r>
              <a:rPr lang="en-US" b="true" sz="2428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Tracking AI’s impact and ROI 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3561107" y="5342522"/>
            <a:ext cx="3474604" cy="2404904"/>
            <a:chOff x="0" y="0"/>
            <a:chExt cx="1375799" cy="95224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75799" cy="952242"/>
            </a:xfrm>
            <a:custGeom>
              <a:avLst/>
              <a:gdLst/>
              <a:ahLst/>
              <a:cxnLst/>
              <a:rect r="r" b="b" t="t" l="l"/>
              <a:pathLst>
                <a:path h="952242" w="1375799">
                  <a:moveTo>
                    <a:pt x="44563" y="0"/>
                  </a:moveTo>
                  <a:lnTo>
                    <a:pt x="1331236" y="0"/>
                  </a:lnTo>
                  <a:cubicBezTo>
                    <a:pt x="1355848" y="0"/>
                    <a:pt x="1375799" y="19951"/>
                    <a:pt x="1375799" y="44563"/>
                  </a:cubicBezTo>
                  <a:lnTo>
                    <a:pt x="1375799" y="907679"/>
                  </a:lnTo>
                  <a:cubicBezTo>
                    <a:pt x="1375799" y="932291"/>
                    <a:pt x="1355848" y="952242"/>
                    <a:pt x="1331236" y="952242"/>
                  </a:cubicBezTo>
                  <a:lnTo>
                    <a:pt x="44563" y="952242"/>
                  </a:lnTo>
                  <a:cubicBezTo>
                    <a:pt x="19951" y="952242"/>
                    <a:pt x="0" y="932291"/>
                    <a:pt x="0" y="907679"/>
                  </a:cubicBezTo>
                  <a:lnTo>
                    <a:pt x="0" y="44563"/>
                  </a:lnTo>
                  <a:cubicBezTo>
                    <a:pt x="0" y="19951"/>
                    <a:pt x="19951" y="0"/>
                    <a:pt x="44563" y="0"/>
                  </a:cubicBezTo>
                  <a:close/>
                </a:path>
              </a:pathLst>
            </a:custGeom>
            <a:solidFill>
              <a:srgbClr val="F5F7FF"/>
            </a:solidFill>
            <a:ln w="38100" cap="sq">
              <a:solidFill>
                <a:srgbClr val="D1DAFF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85725"/>
              <a:ext cx="1375799" cy="1037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3986324" y="5868388"/>
            <a:ext cx="2628688" cy="1279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  <a:spcBef>
                <a:spcPct val="0"/>
              </a:spcBef>
            </a:pPr>
            <a:r>
              <a:rPr lang="en-US" b="true" sz="2428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Plan for AI Adoption + Expansion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1195155" y="1028700"/>
            <a:ext cx="6012320" cy="3404476"/>
          </a:xfrm>
          <a:custGeom>
            <a:avLst/>
            <a:gdLst/>
            <a:ahLst/>
            <a:cxnLst/>
            <a:rect r="r" b="b" t="t" l="l"/>
            <a:pathLst>
              <a:path h="3404476" w="6012320">
                <a:moveTo>
                  <a:pt x="0" y="0"/>
                </a:moveTo>
                <a:lnTo>
                  <a:pt x="6012321" y="0"/>
                </a:lnTo>
                <a:lnTo>
                  <a:pt x="6012321" y="3404476"/>
                </a:lnTo>
                <a:lnTo>
                  <a:pt x="0" y="34044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66675" cap="sq">
            <a:solidFill>
              <a:srgbClr val="FFFFFF"/>
            </a:solidFill>
            <a:prstDash val="solid"/>
            <a:miter/>
          </a:ln>
        </p:spPr>
      </p:sp>
      <p:sp>
        <p:nvSpPr>
          <p:cNvPr name="TextBox 21" id="21"/>
          <p:cNvSpPr txBox="true"/>
          <p:nvPr/>
        </p:nvSpPr>
        <p:spPr>
          <a:xfrm rot="0">
            <a:off x="1028700" y="2467496"/>
            <a:ext cx="8291656" cy="1127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4"/>
              </a:lnSpc>
            </a:pPr>
            <a:r>
              <a:rPr lang="en-US" sz="3246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A 60-minute AI education ‘</a:t>
            </a:r>
            <a:r>
              <a:rPr lang="en-US" sz="3246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onboarding</a:t>
            </a:r>
            <a:r>
              <a:rPr lang="en-US" sz="3246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’ for your entire company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0" r="0" b="-777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276833" y="3818503"/>
            <a:ext cx="9734335" cy="2649994"/>
            <a:chOff x="0" y="0"/>
            <a:chExt cx="29856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85693" cy="812800"/>
            </a:xfrm>
            <a:custGeom>
              <a:avLst/>
              <a:gdLst/>
              <a:ahLst/>
              <a:cxnLst/>
              <a:rect r="r" b="b" t="t" l="l"/>
              <a:pathLst>
                <a:path h="812800" w="2985693">
                  <a:moveTo>
                    <a:pt x="15906" y="0"/>
                  </a:moveTo>
                  <a:lnTo>
                    <a:pt x="2969787" y="0"/>
                  </a:lnTo>
                  <a:cubicBezTo>
                    <a:pt x="2974005" y="0"/>
                    <a:pt x="2978051" y="1676"/>
                    <a:pt x="2981034" y="4659"/>
                  </a:cubicBezTo>
                  <a:cubicBezTo>
                    <a:pt x="2984017" y="7642"/>
                    <a:pt x="2985693" y="11688"/>
                    <a:pt x="2985693" y="15906"/>
                  </a:cubicBezTo>
                  <a:lnTo>
                    <a:pt x="2985693" y="796894"/>
                  </a:lnTo>
                  <a:cubicBezTo>
                    <a:pt x="2985693" y="805678"/>
                    <a:pt x="2978571" y="812800"/>
                    <a:pt x="2969787" y="812800"/>
                  </a:cubicBezTo>
                  <a:lnTo>
                    <a:pt x="15906" y="812800"/>
                  </a:lnTo>
                  <a:cubicBezTo>
                    <a:pt x="7122" y="812800"/>
                    <a:pt x="0" y="805678"/>
                    <a:pt x="0" y="796894"/>
                  </a:cubicBezTo>
                  <a:lnTo>
                    <a:pt x="0" y="15906"/>
                  </a:lnTo>
                  <a:cubicBezTo>
                    <a:pt x="0" y="7122"/>
                    <a:pt x="7122" y="0"/>
                    <a:pt x="15906" y="0"/>
                  </a:cubicBezTo>
                  <a:close/>
                </a:path>
              </a:pathLst>
            </a:custGeom>
            <a:solidFill>
              <a:srgbClr val="D1DA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985693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7718138" y="4426270"/>
            <a:ext cx="2851725" cy="1282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8"/>
              </a:lnSpc>
            </a:pPr>
            <a:r>
              <a:rPr lang="en-US" sz="7520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Crawl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764816" y="8656770"/>
            <a:ext cx="1494484" cy="601530"/>
          </a:xfrm>
          <a:custGeom>
            <a:avLst/>
            <a:gdLst/>
            <a:ahLst/>
            <a:cxnLst/>
            <a:rect r="r" b="b" t="t" l="l"/>
            <a:pathLst>
              <a:path h="601530" w="1494484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449456"/>
          </a:xfrm>
          <a:custGeom>
            <a:avLst/>
            <a:gdLst/>
            <a:ahLst/>
            <a:cxnLst/>
            <a:rect r="r" b="b" t="t" l="l"/>
            <a:pathLst>
              <a:path h="8449456" w="18288000">
                <a:moveTo>
                  <a:pt x="0" y="0"/>
                </a:moveTo>
                <a:lnTo>
                  <a:pt x="18288000" y="0"/>
                </a:lnTo>
                <a:lnTo>
                  <a:pt x="18288000" y="8449456"/>
                </a:lnTo>
                <a:lnTo>
                  <a:pt x="0" y="8449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0" r="0" b="-116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449456"/>
            <a:ext cx="18288000" cy="1837544"/>
          </a:xfrm>
          <a:custGeom>
            <a:avLst/>
            <a:gdLst/>
            <a:ahLst/>
            <a:cxnLst/>
            <a:rect r="r" b="b" t="t" l="l"/>
            <a:pathLst>
              <a:path h="1837544" w="18288000">
                <a:moveTo>
                  <a:pt x="0" y="0"/>
                </a:moveTo>
                <a:lnTo>
                  <a:pt x="18288000" y="0"/>
                </a:lnTo>
                <a:lnTo>
                  <a:pt x="18288000" y="1837544"/>
                </a:lnTo>
                <a:lnTo>
                  <a:pt x="0" y="183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l="0" t="-462495" r="0" b="-43233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4215842"/>
            <a:ext cx="15604700" cy="1549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84"/>
              </a:lnSpc>
            </a:pPr>
            <a:r>
              <a:rPr lang="en-US" sz="9386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Your</a:t>
            </a:r>
            <a:r>
              <a:rPr lang="en-US" sz="9386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 AI Adoption Journey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372814" y="1028700"/>
            <a:ext cx="1886486" cy="759311"/>
          </a:xfrm>
          <a:custGeom>
            <a:avLst/>
            <a:gdLst/>
            <a:ahLst/>
            <a:cxnLst/>
            <a:rect r="r" b="b" t="t" l="l"/>
            <a:pathLst>
              <a:path h="759311" w="1886486">
                <a:moveTo>
                  <a:pt x="0" y="0"/>
                </a:moveTo>
                <a:lnTo>
                  <a:pt x="1886486" y="0"/>
                </a:lnTo>
                <a:lnTo>
                  <a:pt x="1886486" y="759311"/>
                </a:lnTo>
                <a:lnTo>
                  <a:pt x="0" y="759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43639" y="5856213"/>
            <a:ext cx="9323864" cy="1329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04"/>
              </a:lnSpc>
            </a:pPr>
            <a:r>
              <a:rPr lang="en-US" sz="7520" b="true">
                <a:solidFill>
                  <a:srgbClr val="F5F7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The Hatz AI Kickoff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95350"/>
            <a:ext cx="3562846" cy="11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CRAWL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551220"/>
            <a:ext cx="5126446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Small wins </a:t>
            </a:r>
            <a:r>
              <a:rPr lang="en-US" b="true" sz="3999" u="sng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today</a:t>
            </a:r>
            <a:r>
              <a:rPr lang="en-US" sz="3999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6423660"/>
            <a:ext cx="7437890" cy="2834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No convoluted workflows </a:t>
            </a:r>
          </a:p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No setup time</a:t>
            </a:r>
          </a:p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No training required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423660"/>
            <a:ext cx="11721964" cy="2834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9"/>
              </a:lnSpc>
              <a:spcBef>
                <a:spcPct val="0"/>
              </a:spcBef>
            </a:pPr>
            <a:r>
              <a:rPr lang="en-US" b="true" sz="3999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AI Use Cases That:</a:t>
            </a:r>
          </a:p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H</a:t>
            </a: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ave immediate realization of time to value.</a:t>
            </a:r>
          </a:p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Work for a large portion of the company.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895350"/>
            <a:ext cx="3562846" cy="11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CRAWL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95350"/>
            <a:ext cx="3562846" cy="11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CRAWL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866234"/>
            <a:ext cx="7598213" cy="2788147"/>
            <a:chOff x="0" y="0"/>
            <a:chExt cx="10130951" cy="371752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0130951" cy="3717529"/>
              <a:chOff x="0" y="0"/>
              <a:chExt cx="1188117" cy="435977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188117" cy="435977"/>
              </a:xfrm>
              <a:custGeom>
                <a:avLst/>
                <a:gdLst/>
                <a:ahLst/>
                <a:cxnLst/>
                <a:rect r="r" b="b" t="t" l="l"/>
                <a:pathLst>
                  <a:path h="435977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401653"/>
                    </a:lnTo>
                    <a:cubicBezTo>
                      <a:pt x="1188117" y="420610"/>
                      <a:pt x="1172750" y="435977"/>
                      <a:pt x="1153793" y="435977"/>
                    </a:cubicBezTo>
                    <a:lnTo>
                      <a:pt x="34324" y="435977"/>
                    </a:lnTo>
                    <a:cubicBezTo>
                      <a:pt x="15367" y="435977"/>
                      <a:pt x="0" y="420610"/>
                      <a:pt x="0" y="401653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66675"/>
                <a:ext cx="1188117" cy="5026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1584664" y="1249825"/>
              <a:ext cx="6961624" cy="1165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23"/>
                </a:lnSpc>
              </a:pPr>
              <a:r>
                <a:rPr lang="en-US" sz="53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AI Research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661087" y="2866234"/>
            <a:ext cx="7598213" cy="2685046"/>
            <a:chOff x="0" y="0"/>
            <a:chExt cx="10130951" cy="358006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0130951" cy="3580061"/>
              <a:chOff x="0" y="0"/>
              <a:chExt cx="1188117" cy="41985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88117" cy="419855"/>
              </a:xfrm>
              <a:custGeom>
                <a:avLst/>
                <a:gdLst/>
                <a:ahLst/>
                <a:cxnLst/>
                <a:rect r="r" b="b" t="t" l="l"/>
                <a:pathLst>
                  <a:path h="419855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385531"/>
                    </a:lnTo>
                    <a:cubicBezTo>
                      <a:pt x="1188117" y="404488"/>
                      <a:pt x="1172750" y="419855"/>
                      <a:pt x="1153793" y="419855"/>
                    </a:cubicBezTo>
                    <a:lnTo>
                      <a:pt x="34324" y="419855"/>
                    </a:lnTo>
                    <a:cubicBezTo>
                      <a:pt x="15367" y="419855"/>
                      <a:pt x="0" y="404488"/>
                      <a:pt x="0" y="385531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66675"/>
                <a:ext cx="1188117" cy="48653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1584664" y="1249825"/>
              <a:ext cx="6961624" cy="10284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43"/>
                </a:lnSpc>
              </a:pPr>
              <a:r>
                <a:rPr lang="en-US" sz="46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Image Generation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6406508"/>
            <a:ext cx="7598213" cy="2788147"/>
            <a:chOff x="0" y="0"/>
            <a:chExt cx="10130951" cy="3717529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0130951" cy="3717529"/>
              <a:chOff x="0" y="0"/>
              <a:chExt cx="1188117" cy="43597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88117" cy="435977"/>
              </a:xfrm>
              <a:custGeom>
                <a:avLst/>
                <a:gdLst/>
                <a:ahLst/>
                <a:cxnLst/>
                <a:rect r="r" b="b" t="t" l="l"/>
                <a:pathLst>
                  <a:path h="435977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401653"/>
                    </a:lnTo>
                    <a:cubicBezTo>
                      <a:pt x="1188117" y="420610"/>
                      <a:pt x="1172750" y="435977"/>
                      <a:pt x="1153793" y="435977"/>
                    </a:cubicBezTo>
                    <a:lnTo>
                      <a:pt x="34324" y="435977"/>
                    </a:lnTo>
                    <a:cubicBezTo>
                      <a:pt x="15367" y="435977"/>
                      <a:pt x="0" y="420610"/>
                      <a:pt x="0" y="401653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66675"/>
                <a:ext cx="1188117" cy="5026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1584664" y="1249825"/>
              <a:ext cx="6961624" cy="1165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23"/>
                </a:lnSpc>
              </a:pPr>
              <a:r>
                <a:rPr lang="en-US" sz="53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Brainstorming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661087" y="6406508"/>
            <a:ext cx="7598213" cy="2788147"/>
            <a:chOff x="0" y="0"/>
            <a:chExt cx="10130951" cy="3717529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10130951" cy="3717529"/>
              <a:chOff x="0" y="0"/>
              <a:chExt cx="1188117" cy="435977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188117" cy="435977"/>
              </a:xfrm>
              <a:custGeom>
                <a:avLst/>
                <a:gdLst/>
                <a:ahLst/>
                <a:cxnLst/>
                <a:rect r="r" b="b" t="t" l="l"/>
                <a:pathLst>
                  <a:path h="435977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401653"/>
                    </a:lnTo>
                    <a:cubicBezTo>
                      <a:pt x="1188117" y="420610"/>
                      <a:pt x="1172750" y="435977"/>
                      <a:pt x="1153793" y="435977"/>
                    </a:cubicBezTo>
                    <a:lnTo>
                      <a:pt x="34324" y="435977"/>
                    </a:lnTo>
                    <a:cubicBezTo>
                      <a:pt x="15367" y="435977"/>
                      <a:pt x="0" y="420610"/>
                      <a:pt x="0" y="401653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66675"/>
                <a:ext cx="1188117" cy="5026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1584664" y="1249825"/>
              <a:ext cx="6961624" cy="1165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23"/>
                </a:lnSpc>
              </a:pPr>
              <a:r>
                <a:rPr lang="en-US" sz="53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File Analysis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bg>
      <p:bgPr>
        <a:solidFill>
          <a:srgbClr val="E54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38183" y="3364066"/>
            <a:ext cx="10211634" cy="3425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16"/>
              </a:lnSpc>
            </a:pPr>
            <a:r>
              <a:rPr lang="en-US" sz="6512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Insert Relevant Use Case Video / Demo Here (optional)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bg>
      <p:bgPr>
        <a:solidFill>
          <a:srgbClr val="D8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069243"/>
            <a:ext cx="16430843" cy="350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Take 30 seconds and write down one task you or your team does every day that feels like a time-waster.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(e.g., writing social media posts, answering the same customer emails over and over, looking up info about a prospect or client)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895350"/>
            <a:ext cx="3562846" cy="11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CRAWL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950786" y="895350"/>
            <a:ext cx="5308514" cy="1120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i="true" b="true">
                <a:solidFill>
                  <a:srgbClr val="4D00B0"/>
                </a:solidFill>
                <a:latin typeface="Dazzed Bold Italics"/>
                <a:ea typeface="Dazzed Bold Italics"/>
                <a:cs typeface="Dazzed Bold Italics"/>
                <a:sym typeface="Dazzed Bold Italics"/>
              </a:rPr>
              <a:t>Interactivity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0" r="0" b="-777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276833" y="3818503"/>
            <a:ext cx="9734335" cy="2649994"/>
            <a:chOff x="0" y="0"/>
            <a:chExt cx="29856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85693" cy="812800"/>
            </a:xfrm>
            <a:custGeom>
              <a:avLst/>
              <a:gdLst/>
              <a:ahLst/>
              <a:cxnLst/>
              <a:rect r="r" b="b" t="t" l="l"/>
              <a:pathLst>
                <a:path h="812800" w="2985693">
                  <a:moveTo>
                    <a:pt x="15906" y="0"/>
                  </a:moveTo>
                  <a:lnTo>
                    <a:pt x="2969787" y="0"/>
                  </a:lnTo>
                  <a:cubicBezTo>
                    <a:pt x="2974005" y="0"/>
                    <a:pt x="2978051" y="1676"/>
                    <a:pt x="2981034" y="4659"/>
                  </a:cubicBezTo>
                  <a:cubicBezTo>
                    <a:pt x="2984017" y="7642"/>
                    <a:pt x="2985693" y="11688"/>
                    <a:pt x="2985693" y="15906"/>
                  </a:cubicBezTo>
                  <a:lnTo>
                    <a:pt x="2985693" y="796894"/>
                  </a:lnTo>
                  <a:cubicBezTo>
                    <a:pt x="2985693" y="805678"/>
                    <a:pt x="2978571" y="812800"/>
                    <a:pt x="2969787" y="812800"/>
                  </a:cubicBezTo>
                  <a:lnTo>
                    <a:pt x="15906" y="812800"/>
                  </a:lnTo>
                  <a:cubicBezTo>
                    <a:pt x="7122" y="812800"/>
                    <a:pt x="0" y="805678"/>
                    <a:pt x="0" y="796894"/>
                  </a:cubicBezTo>
                  <a:lnTo>
                    <a:pt x="0" y="15906"/>
                  </a:lnTo>
                  <a:cubicBezTo>
                    <a:pt x="0" y="7122"/>
                    <a:pt x="7122" y="0"/>
                    <a:pt x="15906" y="0"/>
                  </a:cubicBezTo>
                  <a:close/>
                </a:path>
              </a:pathLst>
            </a:custGeom>
            <a:solidFill>
              <a:srgbClr val="D1DA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985693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7904819" y="4426270"/>
            <a:ext cx="2478361" cy="1282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8"/>
              </a:lnSpc>
            </a:pPr>
            <a:r>
              <a:rPr lang="en-US" sz="7520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Walk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764816" y="8656770"/>
            <a:ext cx="1494484" cy="601530"/>
          </a:xfrm>
          <a:custGeom>
            <a:avLst/>
            <a:gdLst/>
            <a:ahLst/>
            <a:cxnLst/>
            <a:rect r="r" b="b" t="t" l="l"/>
            <a:pathLst>
              <a:path h="601530" w="1494484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bg>
      <p:bgPr>
        <a:solidFill>
          <a:srgbClr val="D8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95350"/>
            <a:ext cx="3562846" cy="11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WALK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84583" y="5532036"/>
            <a:ext cx="7013927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More Experimentation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6423660"/>
            <a:ext cx="7437890" cy="2834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Basic workflows</a:t>
            </a:r>
          </a:p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Integrations</a:t>
            </a:r>
          </a:p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Process-specific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bg>
      <p:bgPr>
        <a:solidFill>
          <a:srgbClr val="D8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95350"/>
            <a:ext cx="3562846" cy="11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WALK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452110"/>
            <a:ext cx="15216093" cy="3806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9"/>
              </a:lnSpc>
              <a:spcBef>
                <a:spcPct val="0"/>
              </a:spcBef>
            </a:pPr>
            <a:r>
              <a:rPr lang="en-US" b="true" sz="3999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AI Use Cases That:</a:t>
            </a:r>
          </a:p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</a:t>
            </a: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re similar but require customization and hand holding.</a:t>
            </a:r>
          </a:p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Take more time to implement but can be recreated in multiple areas.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95350"/>
            <a:ext cx="3562846" cy="11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WALK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866234"/>
            <a:ext cx="7598213" cy="2734576"/>
            <a:chOff x="0" y="0"/>
            <a:chExt cx="10130951" cy="364610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0130951" cy="3646101"/>
              <a:chOff x="0" y="0"/>
              <a:chExt cx="1188117" cy="4276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188117" cy="427600"/>
              </a:xfrm>
              <a:custGeom>
                <a:avLst/>
                <a:gdLst/>
                <a:ahLst/>
                <a:cxnLst/>
                <a:rect r="r" b="b" t="t" l="l"/>
                <a:pathLst>
                  <a:path h="427600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393276"/>
                    </a:lnTo>
                    <a:cubicBezTo>
                      <a:pt x="1188117" y="412233"/>
                      <a:pt x="1172750" y="427600"/>
                      <a:pt x="1153793" y="427600"/>
                    </a:cubicBezTo>
                    <a:lnTo>
                      <a:pt x="34324" y="427600"/>
                    </a:lnTo>
                    <a:cubicBezTo>
                      <a:pt x="15367" y="427600"/>
                      <a:pt x="0" y="412233"/>
                      <a:pt x="0" y="393276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66675"/>
                <a:ext cx="1188117" cy="4942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1584664" y="1249825"/>
              <a:ext cx="6961624" cy="10944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63"/>
                </a:lnSpc>
              </a:pPr>
              <a:r>
                <a:rPr lang="en-US" sz="49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CRM Integration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661087" y="2866234"/>
            <a:ext cx="7598213" cy="2734576"/>
            <a:chOff x="0" y="0"/>
            <a:chExt cx="10130951" cy="364610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0130951" cy="3646101"/>
              <a:chOff x="0" y="0"/>
              <a:chExt cx="1188117" cy="4276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88117" cy="427600"/>
              </a:xfrm>
              <a:custGeom>
                <a:avLst/>
                <a:gdLst/>
                <a:ahLst/>
                <a:cxnLst/>
                <a:rect r="r" b="b" t="t" l="l"/>
                <a:pathLst>
                  <a:path h="427600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393276"/>
                    </a:lnTo>
                    <a:cubicBezTo>
                      <a:pt x="1188117" y="412233"/>
                      <a:pt x="1172750" y="427600"/>
                      <a:pt x="1153793" y="427600"/>
                    </a:cubicBezTo>
                    <a:lnTo>
                      <a:pt x="34324" y="427600"/>
                    </a:lnTo>
                    <a:cubicBezTo>
                      <a:pt x="15367" y="427600"/>
                      <a:pt x="0" y="412233"/>
                      <a:pt x="0" y="393276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188117" cy="4847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3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1584664" y="1249825"/>
              <a:ext cx="6961624" cy="10944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63"/>
                </a:lnSpc>
              </a:pPr>
              <a:r>
                <a:rPr lang="en-US" sz="49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HR Policy Expert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6406508"/>
            <a:ext cx="7598213" cy="2718066"/>
            <a:chOff x="0" y="0"/>
            <a:chExt cx="10130951" cy="3624088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0130951" cy="3624088"/>
              <a:chOff x="0" y="0"/>
              <a:chExt cx="1188117" cy="425018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88117" cy="425018"/>
              </a:xfrm>
              <a:custGeom>
                <a:avLst/>
                <a:gdLst/>
                <a:ahLst/>
                <a:cxnLst/>
                <a:rect r="r" b="b" t="t" l="l"/>
                <a:pathLst>
                  <a:path h="425018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390695"/>
                    </a:lnTo>
                    <a:cubicBezTo>
                      <a:pt x="1188117" y="409651"/>
                      <a:pt x="1172750" y="425018"/>
                      <a:pt x="1153793" y="425018"/>
                    </a:cubicBezTo>
                    <a:lnTo>
                      <a:pt x="34324" y="425018"/>
                    </a:lnTo>
                    <a:cubicBezTo>
                      <a:pt x="15367" y="425018"/>
                      <a:pt x="0" y="409651"/>
                      <a:pt x="0" y="390695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66675"/>
                <a:ext cx="1188117" cy="4916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1584664" y="1249825"/>
              <a:ext cx="6961624" cy="10724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23"/>
                </a:lnSpc>
              </a:pPr>
              <a:r>
                <a:rPr lang="en-US" sz="48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Basic Workflows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661087" y="6406508"/>
            <a:ext cx="7598213" cy="2788147"/>
            <a:chOff x="0" y="0"/>
            <a:chExt cx="10130951" cy="3717529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10130951" cy="3717529"/>
              <a:chOff x="0" y="0"/>
              <a:chExt cx="1188117" cy="435977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188117" cy="435977"/>
              </a:xfrm>
              <a:custGeom>
                <a:avLst/>
                <a:gdLst/>
                <a:ahLst/>
                <a:cxnLst/>
                <a:rect r="r" b="b" t="t" l="l"/>
                <a:pathLst>
                  <a:path h="435977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401653"/>
                    </a:lnTo>
                    <a:cubicBezTo>
                      <a:pt x="1188117" y="420610"/>
                      <a:pt x="1172750" y="435977"/>
                      <a:pt x="1153793" y="435977"/>
                    </a:cubicBezTo>
                    <a:lnTo>
                      <a:pt x="34324" y="435977"/>
                    </a:lnTo>
                    <a:cubicBezTo>
                      <a:pt x="15367" y="435977"/>
                      <a:pt x="0" y="420610"/>
                      <a:pt x="0" y="401653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66675"/>
                <a:ext cx="1188117" cy="5026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1584664" y="1249825"/>
              <a:ext cx="6961624" cy="1165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23"/>
                </a:lnSpc>
              </a:pPr>
              <a:r>
                <a:rPr lang="en-US" sz="53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Certified Team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bg>
      <p:bgPr>
        <a:solidFill>
          <a:srgbClr val="E54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38183" y="3364066"/>
            <a:ext cx="10211634" cy="3425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16"/>
              </a:lnSpc>
            </a:pPr>
            <a:r>
              <a:rPr lang="en-US" sz="6512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Insert Relevant Use Case Video / Demo Here (optional)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2799972" cy="1126989"/>
          </a:xfrm>
          <a:custGeom>
            <a:avLst/>
            <a:gdLst/>
            <a:ahLst/>
            <a:cxnLst/>
            <a:rect r="r" b="b" t="t" l="l"/>
            <a:pathLst>
              <a:path h="1126989" w="2799972">
                <a:moveTo>
                  <a:pt x="0" y="0"/>
                </a:moveTo>
                <a:lnTo>
                  <a:pt x="2799972" y="0"/>
                </a:lnTo>
                <a:lnTo>
                  <a:pt x="2799972" y="1126989"/>
                </a:lnTo>
                <a:lnTo>
                  <a:pt x="0" y="1126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712165"/>
            <a:ext cx="7649623" cy="3793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6251" indent="-358125" lvl="1">
              <a:lnSpc>
                <a:spcPts val="6137"/>
              </a:lnSpc>
              <a:buFont typeface="Arial"/>
              <a:buChar char="•"/>
            </a:pPr>
            <a:r>
              <a:rPr lang="en-US" sz="331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Secure AI platform</a:t>
            </a:r>
          </a:p>
          <a:p>
            <a:pPr algn="l" marL="716251" indent="-358125" lvl="1">
              <a:lnSpc>
                <a:spcPts val="6137"/>
              </a:lnSpc>
              <a:buFont typeface="Arial"/>
              <a:buChar char="•"/>
            </a:pPr>
            <a:r>
              <a:rPr lang="en-US" sz="331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50 AI Models in 1 place</a:t>
            </a:r>
          </a:p>
          <a:p>
            <a:pPr algn="l" marL="716251" indent="-358125" lvl="1">
              <a:lnSpc>
                <a:spcPts val="6137"/>
              </a:lnSpc>
              <a:buFont typeface="Arial"/>
              <a:buChar char="•"/>
            </a:pPr>
            <a:r>
              <a:rPr lang="en-US" sz="331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AI education</a:t>
            </a:r>
          </a:p>
          <a:p>
            <a:pPr algn="l" marL="716251" indent="-358125" lvl="1">
              <a:lnSpc>
                <a:spcPts val="6137"/>
              </a:lnSpc>
              <a:buFont typeface="Arial"/>
              <a:buChar char="•"/>
            </a:pPr>
            <a:r>
              <a:rPr lang="en-US" sz="331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AI a</a:t>
            </a:r>
            <a:r>
              <a:rPr lang="en-US" sz="331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doption framework</a:t>
            </a:r>
          </a:p>
          <a:p>
            <a:pPr algn="l" marL="716251" indent="-358125" lvl="1">
              <a:lnSpc>
                <a:spcPts val="6137"/>
              </a:lnSpc>
              <a:buFont typeface="Arial"/>
              <a:buChar char="•"/>
            </a:pPr>
            <a:r>
              <a:rPr lang="en-US" sz="331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Easy wins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448445" y="2816940"/>
            <a:ext cx="3708495" cy="830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0"/>
              </a:lnSpc>
            </a:pPr>
            <a:r>
              <a:rPr lang="en-US" sz="4793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Chat with AI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448445" y="5522912"/>
            <a:ext cx="7757890" cy="830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0"/>
              </a:lnSpc>
            </a:pPr>
            <a:r>
              <a:rPr lang="en-US" sz="4793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Build No-Code Workflows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448445" y="4168960"/>
            <a:ext cx="5555482" cy="830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0"/>
              </a:lnSpc>
            </a:pPr>
            <a:r>
              <a:rPr lang="en-US" sz="4793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Manage AI Agents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bg>
      <p:bgPr>
        <a:solidFill>
          <a:srgbClr val="D8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95350"/>
            <a:ext cx="3562846" cy="11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WALK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480560"/>
            <a:ext cx="14551920" cy="4777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Pick</a:t>
            </a: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 a workflow or process in your department, then run this checklist:</a:t>
            </a: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 </a:t>
            </a:r>
          </a:p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What are the 5-15 steps? </a:t>
            </a:r>
          </a:p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Which steps are human-critical?</a:t>
            </a:r>
          </a:p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Which steps, if automated, free up the most time?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950786" y="895350"/>
            <a:ext cx="5308514" cy="1120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i="true" b="true">
                <a:solidFill>
                  <a:srgbClr val="4D00B0"/>
                </a:solidFill>
                <a:latin typeface="Dazzed Bold Italics"/>
                <a:ea typeface="Dazzed Bold Italics"/>
                <a:cs typeface="Dazzed Bold Italics"/>
                <a:sym typeface="Dazzed Bold Italics"/>
              </a:rPr>
              <a:t>Interactivity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0" r="0" b="-7770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276833" y="3818503"/>
            <a:ext cx="9734335" cy="2649994"/>
            <a:chOff x="0" y="0"/>
            <a:chExt cx="29856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85693" cy="812800"/>
            </a:xfrm>
            <a:custGeom>
              <a:avLst/>
              <a:gdLst/>
              <a:ahLst/>
              <a:cxnLst/>
              <a:rect r="r" b="b" t="t" l="l"/>
              <a:pathLst>
                <a:path h="812800" w="2985693">
                  <a:moveTo>
                    <a:pt x="15906" y="0"/>
                  </a:moveTo>
                  <a:lnTo>
                    <a:pt x="2969787" y="0"/>
                  </a:lnTo>
                  <a:cubicBezTo>
                    <a:pt x="2974005" y="0"/>
                    <a:pt x="2978051" y="1676"/>
                    <a:pt x="2981034" y="4659"/>
                  </a:cubicBezTo>
                  <a:cubicBezTo>
                    <a:pt x="2984017" y="7642"/>
                    <a:pt x="2985693" y="11688"/>
                    <a:pt x="2985693" y="15906"/>
                  </a:cubicBezTo>
                  <a:lnTo>
                    <a:pt x="2985693" y="796894"/>
                  </a:lnTo>
                  <a:cubicBezTo>
                    <a:pt x="2985693" y="805678"/>
                    <a:pt x="2978571" y="812800"/>
                    <a:pt x="2969787" y="812800"/>
                  </a:cubicBezTo>
                  <a:lnTo>
                    <a:pt x="15906" y="812800"/>
                  </a:lnTo>
                  <a:cubicBezTo>
                    <a:pt x="7122" y="812800"/>
                    <a:pt x="0" y="805678"/>
                    <a:pt x="0" y="796894"/>
                  </a:cubicBezTo>
                  <a:lnTo>
                    <a:pt x="0" y="15906"/>
                  </a:lnTo>
                  <a:cubicBezTo>
                    <a:pt x="0" y="7122"/>
                    <a:pt x="7122" y="0"/>
                    <a:pt x="15906" y="0"/>
                  </a:cubicBezTo>
                  <a:close/>
                </a:path>
              </a:pathLst>
            </a:custGeom>
            <a:solidFill>
              <a:srgbClr val="D1DA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985693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8204209" y="4426270"/>
            <a:ext cx="1879581" cy="1282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8"/>
              </a:lnSpc>
            </a:pPr>
            <a:r>
              <a:rPr lang="en-US" sz="7520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Run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764816" y="8656770"/>
            <a:ext cx="1494484" cy="601530"/>
          </a:xfrm>
          <a:custGeom>
            <a:avLst/>
            <a:gdLst/>
            <a:ahLst/>
            <a:cxnLst/>
            <a:rect r="r" b="b" t="t" l="l"/>
            <a:pathLst>
              <a:path h="601530" w="1494484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>
  <p:cSld>
    <p:bg>
      <p:bgPr>
        <a:solidFill>
          <a:srgbClr val="D8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95350"/>
            <a:ext cx="3562846" cy="11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RUN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81349" y="5550231"/>
            <a:ext cx="7020394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AI-First Business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6423660"/>
            <a:ext cx="7444748" cy="2834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Processes are built with AI</a:t>
            </a:r>
          </a:p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Advanced workflows</a:t>
            </a:r>
          </a:p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Maximum ROI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>
  <p:cSld>
    <p:bg>
      <p:bgPr>
        <a:solidFill>
          <a:srgbClr val="D8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423660"/>
            <a:ext cx="14519454" cy="2834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9"/>
              </a:lnSpc>
              <a:spcBef>
                <a:spcPct val="0"/>
              </a:spcBef>
            </a:pPr>
            <a:r>
              <a:rPr lang="en-US" b="true" sz="3999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AI Use Cases That:</a:t>
            </a:r>
          </a:p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</a:t>
            </a: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re unique to a specific person or business unit. </a:t>
            </a:r>
          </a:p>
          <a:p>
            <a:pPr algn="l" marL="863599" indent="-431800" lvl="1">
              <a:lnSpc>
                <a:spcPts val="7679"/>
              </a:lnSpc>
              <a:buFont typeface="Arial"/>
              <a:buChar char="•"/>
            </a:pPr>
            <a:r>
              <a:rPr lang="en-US" sz="3999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Have high impact but require specialty implementation.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895350"/>
            <a:ext cx="3562846" cy="11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RUN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95350"/>
            <a:ext cx="3562846" cy="11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RUN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866234"/>
            <a:ext cx="7598213" cy="2555505"/>
            <a:chOff x="0" y="0"/>
            <a:chExt cx="10130951" cy="340734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0130951" cy="3407340"/>
              <a:chOff x="0" y="0"/>
              <a:chExt cx="1188117" cy="399599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188117" cy="399599"/>
              </a:xfrm>
              <a:custGeom>
                <a:avLst/>
                <a:gdLst/>
                <a:ahLst/>
                <a:cxnLst/>
                <a:rect r="r" b="b" t="t" l="l"/>
                <a:pathLst>
                  <a:path h="399599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365275"/>
                    </a:lnTo>
                    <a:cubicBezTo>
                      <a:pt x="1188117" y="384232"/>
                      <a:pt x="1172750" y="399599"/>
                      <a:pt x="1153793" y="399599"/>
                    </a:cubicBezTo>
                    <a:lnTo>
                      <a:pt x="34324" y="399599"/>
                    </a:lnTo>
                    <a:cubicBezTo>
                      <a:pt x="15367" y="399599"/>
                      <a:pt x="0" y="384232"/>
                      <a:pt x="0" y="365275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66675"/>
                <a:ext cx="1188117" cy="46627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1584664" y="1278400"/>
              <a:ext cx="6961624" cy="8271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3"/>
                </a:lnSpc>
              </a:pPr>
              <a:r>
                <a:rPr lang="en-US" sz="37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Multi-Step Workflows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661087" y="2866234"/>
            <a:ext cx="7598213" cy="2788147"/>
            <a:chOff x="0" y="0"/>
            <a:chExt cx="10130951" cy="371752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0130951" cy="3717529"/>
              <a:chOff x="0" y="0"/>
              <a:chExt cx="1188117" cy="435977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88117" cy="435977"/>
              </a:xfrm>
              <a:custGeom>
                <a:avLst/>
                <a:gdLst/>
                <a:ahLst/>
                <a:cxnLst/>
                <a:rect r="r" b="b" t="t" l="l"/>
                <a:pathLst>
                  <a:path h="435977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401653"/>
                    </a:lnTo>
                    <a:cubicBezTo>
                      <a:pt x="1188117" y="420610"/>
                      <a:pt x="1172750" y="435977"/>
                      <a:pt x="1153793" y="435977"/>
                    </a:cubicBezTo>
                    <a:lnTo>
                      <a:pt x="34324" y="435977"/>
                    </a:lnTo>
                    <a:cubicBezTo>
                      <a:pt x="15367" y="435977"/>
                      <a:pt x="0" y="420610"/>
                      <a:pt x="0" y="401653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66675"/>
                <a:ext cx="1188117" cy="5026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1584664" y="1249825"/>
              <a:ext cx="6961624" cy="1165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23"/>
                </a:lnSpc>
              </a:pPr>
              <a:r>
                <a:rPr lang="en-US" sz="53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New Processes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6406508"/>
            <a:ext cx="7598213" cy="2788147"/>
            <a:chOff x="0" y="0"/>
            <a:chExt cx="10130951" cy="3717529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0130951" cy="3717529"/>
              <a:chOff x="0" y="0"/>
              <a:chExt cx="1188117" cy="43597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88117" cy="435977"/>
              </a:xfrm>
              <a:custGeom>
                <a:avLst/>
                <a:gdLst/>
                <a:ahLst/>
                <a:cxnLst/>
                <a:rect r="r" b="b" t="t" l="l"/>
                <a:pathLst>
                  <a:path h="435977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401653"/>
                    </a:lnTo>
                    <a:cubicBezTo>
                      <a:pt x="1188117" y="420610"/>
                      <a:pt x="1172750" y="435977"/>
                      <a:pt x="1153793" y="435977"/>
                    </a:cubicBezTo>
                    <a:lnTo>
                      <a:pt x="34324" y="435977"/>
                    </a:lnTo>
                    <a:cubicBezTo>
                      <a:pt x="15367" y="435977"/>
                      <a:pt x="0" y="420610"/>
                      <a:pt x="0" y="401653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66675"/>
                <a:ext cx="1188117" cy="5026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1584664" y="1249825"/>
              <a:ext cx="6961624" cy="1165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23"/>
                </a:lnSpc>
              </a:pPr>
              <a:r>
                <a:rPr lang="en-US" sz="53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Agents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661087" y="6406508"/>
            <a:ext cx="7598213" cy="2788147"/>
            <a:chOff x="0" y="0"/>
            <a:chExt cx="10130951" cy="3717529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10130951" cy="3717529"/>
              <a:chOff x="0" y="0"/>
              <a:chExt cx="1188117" cy="435977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188117" cy="435977"/>
              </a:xfrm>
              <a:custGeom>
                <a:avLst/>
                <a:gdLst/>
                <a:ahLst/>
                <a:cxnLst/>
                <a:rect r="r" b="b" t="t" l="l"/>
                <a:pathLst>
                  <a:path h="435977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401653"/>
                    </a:lnTo>
                    <a:cubicBezTo>
                      <a:pt x="1188117" y="420610"/>
                      <a:pt x="1172750" y="435977"/>
                      <a:pt x="1153793" y="435977"/>
                    </a:cubicBezTo>
                    <a:lnTo>
                      <a:pt x="34324" y="435977"/>
                    </a:lnTo>
                    <a:cubicBezTo>
                      <a:pt x="15367" y="435977"/>
                      <a:pt x="0" y="420610"/>
                      <a:pt x="0" y="401653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66675"/>
                <a:ext cx="1188117" cy="5026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1584664" y="1249825"/>
              <a:ext cx="6961624" cy="1165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23"/>
                </a:lnSpc>
              </a:pPr>
              <a:r>
                <a:rPr lang="en-US" sz="53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AI-First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>
  <p:cSld>
    <p:bg>
      <p:bgPr>
        <a:solidFill>
          <a:srgbClr val="E54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38183" y="3364066"/>
            <a:ext cx="10211634" cy="3425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16"/>
              </a:lnSpc>
            </a:pPr>
            <a:r>
              <a:rPr lang="en-US" sz="6512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Insert Relevant Use Case Video / Demo Here (optional)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>
  <p:cSld>
    <p:bg>
      <p:bgPr>
        <a:solidFill>
          <a:srgbClr val="D8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618104"/>
            <a:ext cx="15975358" cy="5640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70"/>
              </a:lnSpc>
            </a:pPr>
            <a:r>
              <a:rPr lang="en-US" sz="3943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Pie in the sky. House on the moon. Boiling the ocean. Big picture. You get it.</a:t>
            </a:r>
          </a:p>
          <a:p>
            <a:pPr algn="l" marL="851308" indent="-425654" lvl="1">
              <a:lnSpc>
                <a:spcPts val="7570"/>
              </a:lnSpc>
              <a:buFont typeface="Arial"/>
              <a:buChar char="•"/>
            </a:pPr>
            <a:r>
              <a:rPr lang="en-US" sz="3943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How would you like to connect your current systems to AI to increase efficiency and innovate your industry? </a:t>
            </a:r>
          </a:p>
          <a:p>
            <a:pPr algn="l" marL="851308" indent="-425654" lvl="1">
              <a:lnSpc>
                <a:spcPts val="7570"/>
              </a:lnSpc>
              <a:buFont typeface="Arial"/>
              <a:buChar char="•"/>
            </a:pPr>
            <a:r>
              <a:rPr lang="en-US" sz="3943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How could you free up your team’s time by 20%? </a:t>
            </a:r>
          </a:p>
          <a:p>
            <a:pPr algn="l" marL="851308" indent="-425654" lvl="1">
              <a:lnSpc>
                <a:spcPts val="7570"/>
              </a:lnSpc>
              <a:buFont typeface="Arial"/>
              <a:buChar char="•"/>
            </a:pPr>
            <a:r>
              <a:rPr lang="en-US" sz="3943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If you could hire 3 new people, what would they do? 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895350"/>
            <a:ext cx="3562846" cy="11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RUN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950786" y="895350"/>
            <a:ext cx="5308514" cy="1120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i="true" b="true">
                <a:solidFill>
                  <a:srgbClr val="4D00B0"/>
                </a:solidFill>
                <a:latin typeface="Dazzed Bold Italics"/>
                <a:ea typeface="Dazzed Bold Italics"/>
                <a:cs typeface="Dazzed Bold Italics"/>
                <a:sym typeface="Dazzed Bold Italics"/>
              </a:rPr>
              <a:t>Interactivity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969091" y="2108260"/>
          <a:ext cx="20532064" cy="7672347"/>
        </p:xfrm>
        <a:graphic>
          <a:graphicData uri="http://schemas.openxmlformats.org/drawingml/2006/table">
            <a:tbl>
              <a:tblPr/>
              <a:tblGrid>
                <a:gridCol w="8903695"/>
                <a:gridCol w="5533920"/>
                <a:gridCol w="6094449"/>
              </a:tblGrid>
              <a:tr h="12748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 b="true">
                          <a:solidFill>
                            <a:srgbClr val="330099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AI Model Usage - Last 30 Days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 b="true">
                          <a:solidFill>
                            <a:srgbClr val="330099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Users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 b="true">
                          <a:solidFill>
                            <a:srgbClr val="330099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Queries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AFF"/>
                    </a:solidFill>
                  </a:tcPr>
                </a:tc>
              </a:tr>
              <a:tr h="128653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ChatGPT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29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4157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2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Google Gemini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23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2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Claude AI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2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DeepSeek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53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6"/>
                        </a:lnSpc>
                        <a:defRPr/>
                      </a:pPr>
                      <a:r>
                        <a:rPr lang="en-US" sz="2304" b="true">
                          <a:solidFill>
                            <a:srgbClr val="FFFFFF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Totals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 b="true">
                          <a:solidFill>
                            <a:srgbClr val="FFFFFF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35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 b="true">
                          <a:solidFill>
                            <a:srgbClr val="FFFFFF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4193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969091" y="8766849"/>
          <a:ext cx="13985211" cy="1275273"/>
        </p:xfrm>
        <a:graphic>
          <a:graphicData uri="http://schemas.openxmlformats.org/drawingml/2006/table">
            <a:tbl>
              <a:tblPr/>
              <a:tblGrid>
                <a:gridCol w="8613339"/>
                <a:gridCol w="5371871"/>
              </a:tblGrid>
              <a:tr h="103690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6"/>
                        </a:lnSpc>
                        <a:defRPr/>
                      </a:pPr>
                      <a:r>
                        <a:rPr lang="en-US" sz="2304" b="true">
                          <a:solidFill>
                            <a:srgbClr val="FFFFFF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Average Queries Per Business Day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6056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6056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6056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6056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 b="true">
                          <a:solidFill>
                            <a:srgbClr val="FFFFFF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221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6056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6056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6056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6056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4555695" y="708487"/>
            <a:ext cx="9176611" cy="847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7"/>
              </a:lnSpc>
            </a:pPr>
            <a:r>
              <a:rPr lang="en-US" sz="4884">
                <a:solidFill>
                  <a:srgbClr val="F5F7FF"/>
                </a:solidFill>
                <a:latin typeface="Dazzed"/>
                <a:ea typeface="Dazzed"/>
                <a:cs typeface="Dazzed"/>
                <a:sym typeface="Dazzed"/>
              </a:rPr>
              <a:t>People are using free AI Tools...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D00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449456"/>
          </a:xfrm>
          <a:custGeom>
            <a:avLst/>
            <a:gdLst/>
            <a:ahLst/>
            <a:cxnLst/>
            <a:rect r="r" b="b" t="t" l="l"/>
            <a:pathLst>
              <a:path h="8449456" w="18288000">
                <a:moveTo>
                  <a:pt x="0" y="0"/>
                </a:moveTo>
                <a:lnTo>
                  <a:pt x="18288000" y="0"/>
                </a:lnTo>
                <a:lnTo>
                  <a:pt x="18288000" y="8449456"/>
                </a:lnTo>
                <a:lnTo>
                  <a:pt x="0" y="8449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</a:blip>
            <a:stretch>
              <a:fillRect l="0" t="0" r="0" b="-116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449456"/>
            <a:ext cx="18288000" cy="1837544"/>
          </a:xfrm>
          <a:custGeom>
            <a:avLst/>
            <a:gdLst/>
            <a:ahLst/>
            <a:cxnLst/>
            <a:rect r="r" b="b" t="t" l="l"/>
            <a:pathLst>
              <a:path h="1837544" w="18288000">
                <a:moveTo>
                  <a:pt x="0" y="0"/>
                </a:moveTo>
                <a:lnTo>
                  <a:pt x="18288000" y="0"/>
                </a:lnTo>
                <a:lnTo>
                  <a:pt x="18288000" y="1837544"/>
                </a:lnTo>
                <a:lnTo>
                  <a:pt x="0" y="183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</a:blip>
            <a:stretch>
              <a:fillRect l="0" t="-462495" r="0" b="-43233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727300" y="4237234"/>
            <a:ext cx="8833401" cy="1583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22"/>
              </a:lnSpc>
            </a:pPr>
            <a:r>
              <a:rPr lang="en-US" sz="8912" b="true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Adoption Tips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13906" y="3327400"/>
            <a:ext cx="5833538" cy="5724159"/>
          </a:xfrm>
          <a:custGeom>
            <a:avLst/>
            <a:gdLst/>
            <a:ahLst/>
            <a:cxnLst/>
            <a:rect r="r" b="b" t="t" l="l"/>
            <a:pathLst>
              <a:path h="5724159" w="5833538">
                <a:moveTo>
                  <a:pt x="0" y="0"/>
                </a:moveTo>
                <a:lnTo>
                  <a:pt x="5833538" y="0"/>
                </a:lnTo>
                <a:lnTo>
                  <a:pt x="5833538" y="5724159"/>
                </a:lnTo>
                <a:lnTo>
                  <a:pt x="0" y="5724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85825"/>
            <a:ext cx="10785206" cy="244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ADOPTION FOLLOWS THE ORG CHART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6635178"/>
            <a:ext cx="9720497" cy="58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5387" indent="-362693" lvl="1">
              <a:lnSpc>
                <a:spcPts val="4703"/>
              </a:lnSpc>
              <a:buFont typeface="Arial"/>
              <a:buChar char="•"/>
            </a:pPr>
            <a:r>
              <a:rPr lang="en-US" sz="3359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AI adoption begins with the CEO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7498499"/>
            <a:ext cx="9720497" cy="58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5387" indent="-362693" lvl="1">
              <a:lnSpc>
                <a:spcPts val="4703"/>
              </a:lnSpc>
              <a:buFont typeface="Arial"/>
              <a:buChar char="•"/>
            </a:pPr>
            <a:r>
              <a:rPr lang="en-US" sz="3359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Make leadership usage non-negotiable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78868" y="8364123"/>
            <a:ext cx="9720497" cy="58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5387" indent="-362693" lvl="1">
              <a:lnSpc>
                <a:spcPts val="4703"/>
              </a:lnSpc>
              <a:buFont typeface="Arial"/>
              <a:buChar char="•"/>
            </a:pPr>
            <a:r>
              <a:rPr lang="en-US" sz="3359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Scale what works for the company execs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64816" y="1028700"/>
            <a:ext cx="1494484" cy="601530"/>
          </a:xfrm>
          <a:custGeom>
            <a:avLst/>
            <a:gdLst/>
            <a:ahLst/>
            <a:cxnLst/>
            <a:rect r="r" b="b" t="t" l="l"/>
            <a:pathLst>
              <a:path h="601530" w="1494484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39090"/>
            <a:ext cx="11018743" cy="998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44"/>
              </a:lnSpc>
            </a:pPr>
            <a:r>
              <a:rPr lang="en-US" sz="5817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Integrations With Your Tech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318964" y="2708665"/>
            <a:ext cx="1330945" cy="392211"/>
          </a:xfrm>
          <a:custGeom>
            <a:avLst/>
            <a:gdLst/>
            <a:ahLst/>
            <a:cxnLst/>
            <a:rect r="r" b="b" t="t" l="l"/>
            <a:pathLst>
              <a:path h="392211" w="1330945">
                <a:moveTo>
                  <a:pt x="0" y="0"/>
                </a:moveTo>
                <a:lnTo>
                  <a:pt x="1330945" y="0"/>
                </a:lnTo>
                <a:lnTo>
                  <a:pt x="1330945" y="392211"/>
                </a:lnTo>
                <a:lnTo>
                  <a:pt x="0" y="3922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35061" y="3150828"/>
            <a:ext cx="1629755" cy="472903"/>
          </a:xfrm>
          <a:custGeom>
            <a:avLst/>
            <a:gdLst/>
            <a:ahLst/>
            <a:cxnLst/>
            <a:rect r="r" b="b" t="t" l="l"/>
            <a:pathLst>
              <a:path h="472903" w="1629755">
                <a:moveTo>
                  <a:pt x="0" y="0"/>
                </a:moveTo>
                <a:lnTo>
                  <a:pt x="1629755" y="0"/>
                </a:lnTo>
                <a:lnTo>
                  <a:pt x="1629755" y="472903"/>
                </a:lnTo>
                <a:lnTo>
                  <a:pt x="0" y="472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046200" y="8639042"/>
            <a:ext cx="2264852" cy="379538"/>
          </a:xfrm>
          <a:custGeom>
            <a:avLst/>
            <a:gdLst/>
            <a:ahLst/>
            <a:cxnLst/>
            <a:rect r="r" b="b" t="t" l="l"/>
            <a:pathLst>
              <a:path h="379538" w="2264852">
                <a:moveTo>
                  <a:pt x="0" y="0"/>
                </a:moveTo>
                <a:lnTo>
                  <a:pt x="2264852" y="0"/>
                </a:lnTo>
                <a:lnTo>
                  <a:pt x="2264852" y="379538"/>
                </a:lnTo>
                <a:lnTo>
                  <a:pt x="0" y="3795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89819" y="3911422"/>
            <a:ext cx="2174911" cy="543728"/>
          </a:xfrm>
          <a:custGeom>
            <a:avLst/>
            <a:gdLst/>
            <a:ahLst/>
            <a:cxnLst/>
            <a:rect r="r" b="b" t="t" l="l"/>
            <a:pathLst>
              <a:path h="543728" w="2174911">
                <a:moveTo>
                  <a:pt x="0" y="0"/>
                </a:moveTo>
                <a:lnTo>
                  <a:pt x="2174911" y="0"/>
                </a:lnTo>
                <a:lnTo>
                  <a:pt x="2174911" y="543727"/>
                </a:lnTo>
                <a:lnTo>
                  <a:pt x="0" y="5437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289284" y="5246387"/>
            <a:ext cx="2695153" cy="416094"/>
          </a:xfrm>
          <a:custGeom>
            <a:avLst/>
            <a:gdLst/>
            <a:ahLst/>
            <a:cxnLst/>
            <a:rect r="r" b="b" t="t" l="l"/>
            <a:pathLst>
              <a:path h="416094" w="2695153">
                <a:moveTo>
                  <a:pt x="0" y="0"/>
                </a:moveTo>
                <a:lnTo>
                  <a:pt x="2695153" y="0"/>
                </a:lnTo>
                <a:lnTo>
                  <a:pt x="2695153" y="416094"/>
                </a:lnTo>
                <a:lnTo>
                  <a:pt x="0" y="4160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534684" y="7523678"/>
            <a:ext cx="1934796" cy="383128"/>
          </a:xfrm>
          <a:custGeom>
            <a:avLst/>
            <a:gdLst/>
            <a:ahLst/>
            <a:cxnLst/>
            <a:rect r="r" b="b" t="t" l="l"/>
            <a:pathLst>
              <a:path h="383128" w="1934796">
                <a:moveTo>
                  <a:pt x="0" y="0"/>
                </a:moveTo>
                <a:lnTo>
                  <a:pt x="1934796" y="0"/>
                </a:lnTo>
                <a:lnTo>
                  <a:pt x="1934796" y="383127"/>
                </a:lnTo>
                <a:lnTo>
                  <a:pt x="0" y="3831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580274" y="3928711"/>
            <a:ext cx="665540" cy="665540"/>
          </a:xfrm>
          <a:custGeom>
            <a:avLst/>
            <a:gdLst/>
            <a:ahLst/>
            <a:cxnLst/>
            <a:rect r="r" b="b" t="t" l="l"/>
            <a:pathLst>
              <a:path h="665540" w="665540">
                <a:moveTo>
                  <a:pt x="0" y="0"/>
                </a:moveTo>
                <a:lnTo>
                  <a:pt x="665540" y="0"/>
                </a:lnTo>
                <a:lnTo>
                  <a:pt x="665540" y="665539"/>
                </a:lnTo>
                <a:lnTo>
                  <a:pt x="0" y="6655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89284" y="7527435"/>
            <a:ext cx="1818659" cy="397005"/>
          </a:xfrm>
          <a:custGeom>
            <a:avLst/>
            <a:gdLst/>
            <a:ahLst/>
            <a:cxnLst/>
            <a:rect r="r" b="b" t="t" l="l"/>
            <a:pathLst>
              <a:path h="397005" w="1818659">
                <a:moveTo>
                  <a:pt x="0" y="0"/>
                </a:moveTo>
                <a:lnTo>
                  <a:pt x="1818659" y="0"/>
                </a:lnTo>
                <a:lnTo>
                  <a:pt x="1818659" y="397004"/>
                </a:lnTo>
                <a:lnTo>
                  <a:pt x="0" y="3970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060109" y="7002110"/>
            <a:ext cx="2237033" cy="1252738"/>
          </a:xfrm>
          <a:custGeom>
            <a:avLst/>
            <a:gdLst/>
            <a:ahLst/>
            <a:cxnLst/>
            <a:rect r="r" b="b" t="t" l="l"/>
            <a:pathLst>
              <a:path h="1252738" w="2237033">
                <a:moveTo>
                  <a:pt x="0" y="0"/>
                </a:moveTo>
                <a:lnTo>
                  <a:pt x="2237033" y="0"/>
                </a:lnTo>
                <a:lnTo>
                  <a:pt x="2237033" y="1252739"/>
                </a:lnTo>
                <a:lnTo>
                  <a:pt x="0" y="125273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921506" y="2477067"/>
            <a:ext cx="1381572" cy="776268"/>
          </a:xfrm>
          <a:custGeom>
            <a:avLst/>
            <a:gdLst/>
            <a:ahLst/>
            <a:cxnLst/>
            <a:rect r="r" b="b" t="t" l="l"/>
            <a:pathLst>
              <a:path h="776268" w="1381572">
                <a:moveTo>
                  <a:pt x="0" y="0"/>
                </a:moveTo>
                <a:lnTo>
                  <a:pt x="1381572" y="0"/>
                </a:lnTo>
                <a:lnTo>
                  <a:pt x="1381572" y="776267"/>
                </a:lnTo>
                <a:lnTo>
                  <a:pt x="0" y="77626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396720" y="4000426"/>
            <a:ext cx="1270667" cy="529445"/>
          </a:xfrm>
          <a:custGeom>
            <a:avLst/>
            <a:gdLst/>
            <a:ahLst/>
            <a:cxnLst/>
            <a:rect r="r" b="b" t="t" l="l"/>
            <a:pathLst>
              <a:path h="529445" w="1270667">
                <a:moveTo>
                  <a:pt x="0" y="0"/>
                </a:moveTo>
                <a:lnTo>
                  <a:pt x="1270667" y="0"/>
                </a:lnTo>
                <a:lnTo>
                  <a:pt x="1270667" y="529444"/>
                </a:lnTo>
                <a:lnTo>
                  <a:pt x="0" y="52944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921506" y="6154183"/>
            <a:ext cx="2217360" cy="722193"/>
          </a:xfrm>
          <a:custGeom>
            <a:avLst/>
            <a:gdLst/>
            <a:ahLst/>
            <a:cxnLst/>
            <a:rect r="r" b="b" t="t" l="l"/>
            <a:pathLst>
              <a:path h="722193" w="2217360">
                <a:moveTo>
                  <a:pt x="0" y="0"/>
                </a:moveTo>
                <a:lnTo>
                  <a:pt x="2217360" y="0"/>
                </a:lnTo>
                <a:lnTo>
                  <a:pt x="2217360" y="722194"/>
                </a:lnTo>
                <a:lnTo>
                  <a:pt x="0" y="7221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908236" y="4712998"/>
            <a:ext cx="2003653" cy="1122045"/>
          </a:xfrm>
          <a:custGeom>
            <a:avLst/>
            <a:gdLst/>
            <a:ahLst/>
            <a:cxnLst/>
            <a:rect r="r" b="b" t="t" l="l"/>
            <a:pathLst>
              <a:path h="1122045" w="2003653">
                <a:moveTo>
                  <a:pt x="0" y="0"/>
                </a:moveTo>
                <a:lnTo>
                  <a:pt x="2003652" y="0"/>
                </a:lnTo>
                <a:lnTo>
                  <a:pt x="2003652" y="1122045"/>
                </a:lnTo>
                <a:lnTo>
                  <a:pt x="0" y="112204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630815" y="2365694"/>
            <a:ext cx="859871" cy="859871"/>
          </a:xfrm>
          <a:custGeom>
            <a:avLst/>
            <a:gdLst/>
            <a:ahLst/>
            <a:cxnLst/>
            <a:rect r="r" b="b" t="t" l="l"/>
            <a:pathLst>
              <a:path h="859871" w="859871">
                <a:moveTo>
                  <a:pt x="0" y="0"/>
                </a:moveTo>
                <a:lnTo>
                  <a:pt x="859871" y="0"/>
                </a:lnTo>
                <a:lnTo>
                  <a:pt x="859871" y="859870"/>
                </a:lnTo>
                <a:lnTo>
                  <a:pt x="0" y="85987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071566" y="3623731"/>
            <a:ext cx="2158446" cy="877469"/>
          </a:xfrm>
          <a:custGeom>
            <a:avLst/>
            <a:gdLst/>
            <a:ahLst/>
            <a:cxnLst/>
            <a:rect r="r" b="b" t="t" l="l"/>
            <a:pathLst>
              <a:path h="877469" w="2158446">
                <a:moveTo>
                  <a:pt x="0" y="0"/>
                </a:moveTo>
                <a:lnTo>
                  <a:pt x="2158446" y="0"/>
                </a:lnTo>
                <a:lnTo>
                  <a:pt x="2158446" y="877469"/>
                </a:lnTo>
                <a:lnTo>
                  <a:pt x="0" y="87746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644006" y="4907591"/>
            <a:ext cx="2117747" cy="1185939"/>
          </a:xfrm>
          <a:custGeom>
            <a:avLst/>
            <a:gdLst/>
            <a:ahLst/>
            <a:cxnLst/>
            <a:rect r="r" b="b" t="t" l="l"/>
            <a:pathLst>
              <a:path h="1185939" w="2117747">
                <a:moveTo>
                  <a:pt x="0" y="0"/>
                </a:moveTo>
                <a:lnTo>
                  <a:pt x="2117747" y="0"/>
                </a:lnTo>
                <a:lnTo>
                  <a:pt x="2117747" y="1185939"/>
                </a:lnTo>
                <a:lnTo>
                  <a:pt x="0" y="118593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177727" y="6201745"/>
            <a:ext cx="2052286" cy="707315"/>
          </a:xfrm>
          <a:custGeom>
            <a:avLst/>
            <a:gdLst/>
            <a:ahLst/>
            <a:cxnLst/>
            <a:rect r="r" b="b" t="t" l="l"/>
            <a:pathLst>
              <a:path h="707315" w="2052286">
                <a:moveTo>
                  <a:pt x="0" y="0"/>
                </a:moveTo>
                <a:lnTo>
                  <a:pt x="2052285" y="0"/>
                </a:lnTo>
                <a:lnTo>
                  <a:pt x="2052285" y="707315"/>
                </a:lnTo>
                <a:lnTo>
                  <a:pt x="0" y="70731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914803" y="6120645"/>
            <a:ext cx="2117747" cy="1185939"/>
          </a:xfrm>
          <a:custGeom>
            <a:avLst/>
            <a:gdLst/>
            <a:ahLst/>
            <a:cxnLst/>
            <a:rect r="r" b="b" t="t" l="l"/>
            <a:pathLst>
              <a:path h="1185939" w="2117747">
                <a:moveTo>
                  <a:pt x="0" y="0"/>
                </a:moveTo>
                <a:lnTo>
                  <a:pt x="2117747" y="0"/>
                </a:lnTo>
                <a:lnTo>
                  <a:pt x="2117747" y="1185939"/>
                </a:lnTo>
                <a:lnTo>
                  <a:pt x="0" y="118593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1402848" y="5137850"/>
            <a:ext cx="2212682" cy="790243"/>
          </a:xfrm>
          <a:custGeom>
            <a:avLst/>
            <a:gdLst/>
            <a:ahLst/>
            <a:cxnLst/>
            <a:rect r="r" b="b" t="t" l="l"/>
            <a:pathLst>
              <a:path h="790243" w="2212682">
                <a:moveTo>
                  <a:pt x="0" y="0"/>
                </a:moveTo>
                <a:lnTo>
                  <a:pt x="2212682" y="0"/>
                </a:lnTo>
                <a:lnTo>
                  <a:pt x="2212682" y="790243"/>
                </a:lnTo>
                <a:lnTo>
                  <a:pt x="0" y="790243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4983" t="-50294" r="-3180" b="-51244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911888" y="3581303"/>
            <a:ext cx="1591660" cy="1116537"/>
          </a:xfrm>
          <a:custGeom>
            <a:avLst/>
            <a:gdLst/>
            <a:ahLst/>
            <a:cxnLst/>
            <a:rect r="r" b="b" t="t" l="l"/>
            <a:pathLst>
              <a:path h="1116537" w="1591660">
                <a:moveTo>
                  <a:pt x="0" y="0"/>
                </a:moveTo>
                <a:lnTo>
                  <a:pt x="1591660" y="0"/>
                </a:lnTo>
                <a:lnTo>
                  <a:pt x="1591660" y="1116537"/>
                </a:lnTo>
                <a:lnTo>
                  <a:pt x="0" y="111653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8707718" y="8421131"/>
            <a:ext cx="1868562" cy="1046394"/>
          </a:xfrm>
          <a:custGeom>
            <a:avLst/>
            <a:gdLst/>
            <a:ahLst/>
            <a:cxnLst/>
            <a:rect r="r" b="b" t="t" l="l"/>
            <a:pathLst>
              <a:path h="1046394" w="1868562">
                <a:moveTo>
                  <a:pt x="0" y="0"/>
                </a:moveTo>
                <a:lnTo>
                  <a:pt x="1868562" y="0"/>
                </a:lnTo>
                <a:lnTo>
                  <a:pt x="1868562" y="1046394"/>
                </a:lnTo>
                <a:lnTo>
                  <a:pt x="0" y="104639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515612" y="2055949"/>
            <a:ext cx="1944477" cy="1944477"/>
          </a:xfrm>
          <a:custGeom>
            <a:avLst/>
            <a:gdLst/>
            <a:ahLst/>
            <a:cxnLst/>
            <a:rect r="r" b="b" t="t" l="l"/>
            <a:pathLst>
              <a:path h="1944477" w="1944477">
                <a:moveTo>
                  <a:pt x="0" y="0"/>
                </a:moveTo>
                <a:lnTo>
                  <a:pt x="1944478" y="0"/>
                </a:lnTo>
                <a:lnTo>
                  <a:pt x="1944478" y="1944477"/>
                </a:lnTo>
                <a:lnTo>
                  <a:pt x="0" y="1944477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060109" y="5367071"/>
            <a:ext cx="2237033" cy="1252738"/>
          </a:xfrm>
          <a:custGeom>
            <a:avLst/>
            <a:gdLst/>
            <a:ahLst/>
            <a:cxnLst/>
            <a:rect r="r" b="b" t="t" l="l"/>
            <a:pathLst>
              <a:path h="1252738" w="2237033">
                <a:moveTo>
                  <a:pt x="0" y="0"/>
                </a:moveTo>
                <a:lnTo>
                  <a:pt x="2237033" y="0"/>
                </a:lnTo>
                <a:lnTo>
                  <a:pt x="2237033" y="1252738"/>
                </a:lnTo>
                <a:lnTo>
                  <a:pt x="0" y="125273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192382" y="7333699"/>
            <a:ext cx="2061360" cy="1060316"/>
          </a:xfrm>
          <a:custGeom>
            <a:avLst/>
            <a:gdLst/>
            <a:ahLst/>
            <a:cxnLst/>
            <a:rect r="r" b="b" t="t" l="l"/>
            <a:pathLst>
              <a:path h="1060316" w="2061360">
                <a:moveTo>
                  <a:pt x="0" y="0"/>
                </a:moveTo>
                <a:lnTo>
                  <a:pt x="2061359" y="0"/>
                </a:lnTo>
                <a:lnTo>
                  <a:pt x="2061359" y="1060316"/>
                </a:lnTo>
                <a:lnTo>
                  <a:pt x="0" y="106031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0245579" y="3716781"/>
            <a:ext cx="2237033" cy="1252738"/>
          </a:xfrm>
          <a:custGeom>
            <a:avLst/>
            <a:gdLst/>
            <a:ahLst/>
            <a:cxnLst/>
            <a:rect r="r" b="b" t="t" l="l"/>
            <a:pathLst>
              <a:path h="1252738" w="2237033">
                <a:moveTo>
                  <a:pt x="0" y="0"/>
                </a:moveTo>
                <a:lnTo>
                  <a:pt x="2237033" y="0"/>
                </a:lnTo>
                <a:lnTo>
                  <a:pt x="2237033" y="1252738"/>
                </a:lnTo>
                <a:lnTo>
                  <a:pt x="0" y="1252738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1048140" y="3100823"/>
            <a:ext cx="2074654" cy="684477"/>
          </a:xfrm>
          <a:custGeom>
            <a:avLst/>
            <a:gdLst/>
            <a:ahLst/>
            <a:cxnLst/>
            <a:rect r="r" b="b" t="t" l="l"/>
            <a:pathLst>
              <a:path h="684477" w="2074654">
                <a:moveTo>
                  <a:pt x="0" y="0"/>
                </a:moveTo>
                <a:lnTo>
                  <a:pt x="2074655" y="0"/>
                </a:lnTo>
                <a:lnTo>
                  <a:pt x="2074655" y="684477"/>
                </a:lnTo>
                <a:lnTo>
                  <a:pt x="0" y="684477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2120857" y="8469791"/>
            <a:ext cx="1818659" cy="909329"/>
          </a:xfrm>
          <a:custGeom>
            <a:avLst/>
            <a:gdLst/>
            <a:ahLst/>
            <a:cxnLst/>
            <a:rect r="r" b="b" t="t" l="l"/>
            <a:pathLst>
              <a:path h="909329" w="1818659">
                <a:moveTo>
                  <a:pt x="0" y="0"/>
                </a:moveTo>
                <a:lnTo>
                  <a:pt x="1818659" y="0"/>
                </a:lnTo>
                <a:lnTo>
                  <a:pt x="1818659" y="909329"/>
                </a:lnTo>
                <a:lnTo>
                  <a:pt x="0" y="909329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1907095" y="6126413"/>
            <a:ext cx="2153014" cy="1180171"/>
          </a:xfrm>
          <a:custGeom>
            <a:avLst/>
            <a:gdLst/>
            <a:ahLst/>
            <a:cxnLst/>
            <a:rect r="r" b="b" t="t" l="l"/>
            <a:pathLst>
              <a:path h="1180171" w="2153014">
                <a:moveTo>
                  <a:pt x="0" y="0"/>
                </a:moveTo>
                <a:lnTo>
                  <a:pt x="2153014" y="0"/>
                </a:lnTo>
                <a:lnTo>
                  <a:pt x="2153014" y="1180171"/>
                </a:lnTo>
                <a:lnTo>
                  <a:pt x="0" y="1180171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5049352" y="8592760"/>
            <a:ext cx="2862536" cy="665540"/>
          </a:xfrm>
          <a:custGeom>
            <a:avLst/>
            <a:gdLst/>
            <a:ahLst/>
            <a:cxnLst/>
            <a:rect r="r" b="b" t="t" l="l"/>
            <a:pathLst>
              <a:path h="665540" w="2862536">
                <a:moveTo>
                  <a:pt x="0" y="0"/>
                </a:moveTo>
                <a:lnTo>
                  <a:pt x="2862536" y="0"/>
                </a:lnTo>
                <a:lnTo>
                  <a:pt x="2862536" y="665540"/>
                </a:lnTo>
                <a:lnTo>
                  <a:pt x="0" y="665540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1310819" y="8661520"/>
            <a:ext cx="1934412" cy="806005"/>
          </a:xfrm>
          <a:custGeom>
            <a:avLst/>
            <a:gdLst/>
            <a:ahLst/>
            <a:cxnLst/>
            <a:rect r="r" b="b" t="t" l="l"/>
            <a:pathLst>
              <a:path h="806005" w="1934412">
                <a:moveTo>
                  <a:pt x="0" y="0"/>
                </a:moveTo>
                <a:lnTo>
                  <a:pt x="1934412" y="0"/>
                </a:lnTo>
                <a:lnTo>
                  <a:pt x="1934412" y="806005"/>
                </a:lnTo>
                <a:lnTo>
                  <a:pt x="0" y="806005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906871" y="7154296"/>
            <a:ext cx="2708659" cy="1484746"/>
          </a:xfrm>
          <a:custGeom>
            <a:avLst/>
            <a:gdLst/>
            <a:ahLst/>
            <a:cxnLst/>
            <a:rect r="r" b="b" t="t" l="l"/>
            <a:pathLst>
              <a:path h="1484746" w="2708659">
                <a:moveTo>
                  <a:pt x="0" y="0"/>
                </a:moveTo>
                <a:lnTo>
                  <a:pt x="2708659" y="0"/>
                </a:lnTo>
                <a:lnTo>
                  <a:pt x="2708659" y="1484746"/>
                </a:lnTo>
                <a:lnTo>
                  <a:pt x="0" y="1484746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2099745" y="2007334"/>
            <a:ext cx="769631" cy="716719"/>
          </a:xfrm>
          <a:custGeom>
            <a:avLst/>
            <a:gdLst/>
            <a:ahLst/>
            <a:cxnLst/>
            <a:rect r="r" b="b" t="t" l="l"/>
            <a:pathLst>
              <a:path h="716719" w="769631">
                <a:moveTo>
                  <a:pt x="0" y="0"/>
                </a:moveTo>
                <a:lnTo>
                  <a:pt x="769631" y="0"/>
                </a:lnTo>
                <a:lnTo>
                  <a:pt x="769631" y="716719"/>
                </a:lnTo>
                <a:lnTo>
                  <a:pt x="0" y="716719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4012436" y="2007334"/>
            <a:ext cx="681259" cy="634422"/>
          </a:xfrm>
          <a:custGeom>
            <a:avLst/>
            <a:gdLst/>
            <a:ahLst/>
            <a:cxnLst/>
            <a:rect r="r" b="b" t="t" l="l"/>
            <a:pathLst>
              <a:path h="634422" w="681259">
                <a:moveTo>
                  <a:pt x="0" y="0"/>
                </a:moveTo>
                <a:lnTo>
                  <a:pt x="681258" y="0"/>
                </a:lnTo>
                <a:lnTo>
                  <a:pt x="681258" y="634422"/>
                </a:lnTo>
                <a:lnTo>
                  <a:pt x="0" y="634422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>
  <p:cSld>
    <p:bg>
      <p:bgPr>
        <a:solidFill>
          <a:srgbClr val="F7F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036664" y="5143500"/>
          <a:ext cx="16222636" cy="4238625"/>
        </p:xfrm>
        <a:graphic>
          <a:graphicData uri="http://schemas.openxmlformats.org/drawingml/2006/table">
            <a:tbl>
              <a:tblPr/>
              <a:tblGrid>
                <a:gridCol w="4167136"/>
                <a:gridCol w="4833855"/>
                <a:gridCol w="3773496"/>
                <a:gridCol w="3448150"/>
              </a:tblGrid>
              <a:tr h="89386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FFFFFF"/>
                          </a:solidFill>
                          <a:latin typeface="Dazzed Bold"/>
                          <a:ea typeface="Dazzed Bold"/>
                          <a:cs typeface="Dazzed Bold"/>
                          <a:sym typeface="Dazzed Bold"/>
                        </a:rPr>
                        <a:t>Metric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4AF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FFFFFF"/>
                          </a:solidFill>
                          <a:latin typeface="Dazzed Bold"/>
                          <a:ea typeface="Dazzed Bold"/>
                          <a:cs typeface="Dazzed Bold"/>
                          <a:sym typeface="Dazzed Bold"/>
                        </a:rPr>
                        <a:t>Description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4AF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FFFFFF"/>
                          </a:solidFill>
                          <a:latin typeface="Dazzed Bold"/>
                          <a:ea typeface="Dazzed Bold"/>
                          <a:cs typeface="Dazzed Bold"/>
                          <a:sym typeface="Dazzed Bold"/>
                        </a:rPr>
                        <a:t>Goal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4AF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FFFFFF"/>
                          </a:solidFill>
                          <a:latin typeface="Dazzed Bold"/>
                          <a:ea typeface="Dazzed Bold"/>
                          <a:cs typeface="Dazzed Bold"/>
                          <a:sym typeface="Dazzed Bold"/>
                        </a:rPr>
                        <a:t>Result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4AFD"/>
                    </a:solidFill>
                  </a:tcPr>
                </a:tc>
              </a:tr>
              <a:tr h="111492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Dazzed Bold"/>
                          <a:ea typeface="Dazzed Bold"/>
                          <a:cs typeface="Dazzed Bold"/>
                          <a:sym typeface="Dazzed Bold"/>
                        </a:rPr>
                        <a:t>Executive Usage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88620" indent="-194310" lvl="1">
                        <a:lnSpc>
                          <a:spcPts val="2520"/>
                        </a:lnSpc>
                        <a:buFont typeface="Arial"/>
                        <a:buChar char="•"/>
                        <a:defRPr/>
                      </a:pPr>
                      <a:r>
                        <a:rPr lang="en-US" b="true" sz="1800">
                          <a:solidFill>
                            <a:srgbClr val="000000"/>
                          </a:solidFill>
                          <a:latin typeface="Dazzed Bold"/>
                          <a:ea typeface="Dazzed Bold"/>
                          <a:cs typeface="Dazzed Bold"/>
                          <a:sym typeface="Dazzed Bold"/>
                        </a:rPr>
                        <a:t>Full leadership team adoption</a:t>
                      </a:r>
                      <a:endParaRPr lang="en-US" sz="1100"/>
                    </a:p>
                    <a:p>
                      <a:pPr algn="l" marL="388620" indent="-194310" lvl="1">
                        <a:lnSpc>
                          <a:spcPts val="2520"/>
                        </a:lnSpc>
                        <a:buFont typeface="Arial"/>
                        <a:buChar char="•"/>
                      </a:pPr>
                      <a:r>
                        <a:rPr lang="en-US" b="true" sz="1800">
                          <a:solidFill>
                            <a:srgbClr val="000000"/>
                          </a:solidFill>
                          <a:latin typeface="Dazzed Bold"/>
                          <a:ea typeface="Dazzed Bold"/>
                          <a:cs typeface="Dazzed Bold"/>
                          <a:sym typeface="Dazzed Bold"/>
                        </a:rPr>
                        <a:t>Make AI usage a directive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Dazzed Bold"/>
                          <a:ea typeface="Dazzed Bold"/>
                          <a:cs typeface="Dazzed Bold"/>
                          <a:sym typeface="Dazzed Bold"/>
                        </a:rPr>
                        <a:t>3 Wins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92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Dazzed Bold"/>
                          <a:ea typeface="Dazzed Bold"/>
                          <a:cs typeface="Dazzed Bold"/>
                          <a:sym typeface="Dazzed Bold"/>
                        </a:rPr>
                        <a:t>Time Saved / ROI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88620" indent="-194310" lvl="1">
                        <a:lnSpc>
                          <a:spcPts val="2520"/>
                        </a:lnSpc>
                        <a:buFont typeface="Arial"/>
                        <a:buChar char="•"/>
                        <a:defRPr/>
                      </a:pPr>
                      <a:r>
                        <a:rPr lang="en-US" b="true" sz="1800">
                          <a:solidFill>
                            <a:srgbClr val="000000"/>
                          </a:solidFill>
                          <a:latin typeface="Dazzed Bold"/>
                          <a:ea typeface="Dazzed Bold"/>
                          <a:cs typeface="Dazzed Bold"/>
                          <a:sym typeface="Dazzed Bold"/>
                        </a:rPr>
                        <a:t>Hours recovered (self-reported + observed cycle times)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Dazzed Bold"/>
                          <a:ea typeface="Dazzed Bold"/>
                          <a:cs typeface="Dazzed Bold"/>
                          <a:sym typeface="Dazzed Bold"/>
                        </a:rPr>
                        <a:t>10 minutes / person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92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Dazzed Bold"/>
                          <a:ea typeface="Dazzed Bold"/>
                          <a:cs typeface="Dazzed Bold"/>
                          <a:sym typeface="Dazzed Bold"/>
                        </a:rPr>
                        <a:t>Business Outcomes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388620" indent="-194310" lvl="1">
                        <a:lnSpc>
                          <a:spcPts val="2520"/>
                        </a:lnSpc>
                        <a:buFont typeface="Arial"/>
                        <a:buChar char="•"/>
                        <a:defRPr/>
                      </a:pPr>
                      <a:r>
                        <a:rPr lang="en-US" b="true" sz="1800">
                          <a:solidFill>
                            <a:srgbClr val="000000"/>
                          </a:solidFill>
                          <a:latin typeface="Dazzed Bold"/>
                          <a:ea typeface="Dazzed Bold"/>
                          <a:cs typeface="Dazzed Bold"/>
                          <a:sym typeface="Dazzed Bold"/>
                        </a:rPr>
                        <a:t>Faster response times, higher throughput, lower cost-to-serve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Dazzed Bold"/>
                          <a:ea typeface="Dazzed Bold"/>
                          <a:cs typeface="Dazzed Bold"/>
                          <a:sym typeface="Dazzed Bold"/>
                        </a:rPr>
                        <a:t>10% Improvement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1036664" y="914334"/>
            <a:ext cx="10702460" cy="120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SUCCESS SC</a:t>
            </a:r>
            <a:r>
              <a:rPr lang="en-US" b="true" sz="6999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ORECARD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36664" y="2031934"/>
            <a:ext cx="7700493" cy="851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7"/>
              </a:lnSpc>
              <a:spcBef>
                <a:spcPct val="0"/>
              </a:spcBef>
            </a:pPr>
            <a:r>
              <a:rPr lang="en-US" b="true" sz="4926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(Define “Good” Up Front)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36664" y="3516975"/>
            <a:ext cx="4929253" cy="925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3"/>
              </a:lnSpc>
              <a:spcBef>
                <a:spcPct val="0"/>
              </a:spcBef>
            </a:pPr>
            <a:r>
              <a:rPr lang="en-US" b="true" sz="2616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Track 3 things every week. Share results with the team. 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18618" y="6028100"/>
            <a:ext cx="1130637" cy="1130637"/>
          </a:xfrm>
          <a:custGeom>
            <a:avLst/>
            <a:gdLst/>
            <a:ahLst/>
            <a:cxnLst/>
            <a:rect r="r" b="b" t="t" l="l"/>
            <a:pathLst>
              <a:path h="1130637" w="1130637">
                <a:moveTo>
                  <a:pt x="0" y="0"/>
                </a:moveTo>
                <a:lnTo>
                  <a:pt x="1130637" y="0"/>
                </a:lnTo>
                <a:lnTo>
                  <a:pt x="1130637" y="1130637"/>
                </a:lnTo>
                <a:lnTo>
                  <a:pt x="0" y="1130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85825"/>
            <a:ext cx="10794998" cy="244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b="true" sz="6999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AUTOMATE WITHOUT DEHUMANIZING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417295" y="4610245"/>
            <a:ext cx="3333283" cy="747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76"/>
              </a:lnSpc>
              <a:spcBef>
                <a:spcPct val="0"/>
              </a:spcBef>
            </a:pPr>
            <a:r>
              <a:rPr lang="en-US" b="true" sz="4340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Adopting AI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908573" y="7739762"/>
            <a:ext cx="4350727" cy="1518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76"/>
              </a:lnSpc>
              <a:spcBef>
                <a:spcPct val="0"/>
              </a:spcBef>
            </a:pPr>
            <a:r>
              <a:rPr lang="en-US" b="true" sz="4340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Replacing Humans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765308"/>
            <a:ext cx="9720497" cy="58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5387" indent="-362693" lvl="1">
              <a:lnSpc>
                <a:spcPts val="4703"/>
              </a:lnSpc>
              <a:buFont typeface="Arial"/>
              <a:buChar char="•"/>
            </a:pPr>
            <a:r>
              <a:rPr lang="en-US" sz="3359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Keep a human in the loop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628629"/>
            <a:ext cx="9720497" cy="117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5387" indent="-362693" lvl="1">
              <a:lnSpc>
                <a:spcPts val="4703"/>
              </a:lnSpc>
              <a:buFont typeface="Arial"/>
              <a:buChar char="•"/>
            </a:pPr>
            <a:r>
              <a:rPr lang="en-US" sz="3359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Ask your team what work steals hours but doesn’t require a heavy human oversight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8086340"/>
            <a:ext cx="9720497" cy="117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5387" indent="-362693" lvl="1">
              <a:lnSpc>
                <a:spcPts val="4703"/>
              </a:lnSpc>
              <a:buFont typeface="Arial"/>
              <a:buChar char="•"/>
            </a:pPr>
            <a:r>
              <a:rPr lang="en-US" sz="3359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If your team had 10% of their time back, how could they use it?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12800" y="1270645"/>
            <a:ext cx="13139233" cy="120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CALL OUT ANTI-PATTERNS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693216" y="4395118"/>
            <a:ext cx="4666127" cy="673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3"/>
              </a:lnSpc>
              <a:spcBef>
                <a:spcPct val="0"/>
              </a:spcBef>
            </a:pPr>
            <a:r>
              <a:rPr lang="en-US" b="true" sz="3859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What you Hear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704938" y="4395118"/>
            <a:ext cx="4666127" cy="673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3"/>
              </a:lnSpc>
              <a:spcBef>
                <a:spcPct val="0"/>
              </a:spcBef>
            </a:pPr>
            <a:r>
              <a:rPr lang="en-US" b="true" sz="3859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Translation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693216" y="5631896"/>
            <a:ext cx="4568700" cy="464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“We’ll hire an AI team first”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65392" y="5392219"/>
            <a:ext cx="4229391" cy="941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“We don’t value our current team’s time.”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693216" y="6855393"/>
            <a:ext cx="4957230" cy="464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“Let’s automate everything.”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65392" y="6855393"/>
            <a:ext cx="4005673" cy="464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“Your job is at risk.”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693216" y="7837659"/>
            <a:ext cx="4835201" cy="941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“I won’t use AI unless it can do X, Y, and Z.”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65392" y="8081034"/>
            <a:ext cx="4005673" cy="464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“I’m unwilling to try.”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12800" y="2850907"/>
            <a:ext cx="12795643" cy="490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2"/>
              </a:lnSpc>
              <a:spcBef>
                <a:spcPct val="0"/>
              </a:spcBef>
            </a:pPr>
            <a:r>
              <a:rPr lang="en-US" b="true" sz="2823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Stop contrarian pushback before it kills AI adoption in your business.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8747784" y="5468627"/>
            <a:ext cx="1131741" cy="829594"/>
          </a:xfrm>
          <a:custGeom>
            <a:avLst/>
            <a:gdLst/>
            <a:ahLst/>
            <a:cxnLst/>
            <a:rect r="r" b="b" t="t" l="l"/>
            <a:pathLst>
              <a:path h="829594" w="1131741">
                <a:moveTo>
                  <a:pt x="0" y="0"/>
                </a:moveTo>
                <a:lnTo>
                  <a:pt x="1131741" y="0"/>
                </a:lnTo>
                <a:lnTo>
                  <a:pt x="1131741" y="829595"/>
                </a:lnTo>
                <a:lnTo>
                  <a:pt x="0" y="829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747784" y="6692124"/>
            <a:ext cx="1131741" cy="829594"/>
          </a:xfrm>
          <a:custGeom>
            <a:avLst/>
            <a:gdLst/>
            <a:ahLst/>
            <a:cxnLst/>
            <a:rect r="r" b="b" t="t" l="l"/>
            <a:pathLst>
              <a:path h="829594" w="1131741">
                <a:moveTo>
                  <a:pt x="0" y="0"/>
                </a:moveTo>
                <a:lnTo>
                  <a:pt x="1131741" y="0"/>
                </a:lnTo>
                <a:lnTo>
                  <a:pt x="1131741" y="829594"/>
                </a:lnTo>
                <a:lnTo>
                  <a:pt x="0" y="829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747784" y="7917765"/>
            <a:ext cx="1131741" cy="829594"/>
          </a:xfrm>
          <a:custGeom>
            <a:avLst/>
            <a:gdLst/>
            <a:ahLst/>
            <a:cxnLst/>
            <a:rect r="r" b="b" t="t" l="l"/>
            <a:pathLst>
              <a:path h="829594" w="1131741">
                <a:moveTo>
                  <a:pt x="0" y="0"/>
                </a:moveTo>
                <a:lnTo>
                  <a:pt x="1131741" y="0"/>
                </a:lnTo>
                <a:lnTo>
                  <a:pt x="1131741" y="829595"/>
                </a:lnTo>
                <a:lnTo>
                  <a:pt x="0" y="829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D00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821106" y="5823821"/>
            <a:ext cx="14629139" cy="0"/>
          </a:xfrm>
          <a:prstGeom prst="line">
            <a:avLst/>
          </a:prstGeom>
          <a:ln cap="flat" w="47625">
            <a:solidFill>
              <a:srgbClr val="F5F7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2315879" y="5377568"/>
            <a:ext cx="837891" cy="940130"/>
          </a:xfrm>
          <a:custGeom>
            <a:avLst/>
            <a:gdLst/>
            <a:ahLst/>
            <a:cxnLst/>
            <a:rect r="r" b="b" t="t" l="l"/>
            <a:pathLst>
              <a:path h="940130" w="837891">
                <a:moveTo>
                  <a:pt x="0" y="0"/>
                </a:moveTo>
                <a:lnTo>
                  <a:pt x="837891" y="0"/>
                </a:lnTo>
                <a:lnTo>
                  <a:pt x="837891" y="940131"/>
                </a:lnTo>
                <a:lnTo>
                  <a:pt x="0" y="94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68315" y="5377568"/>
            <a:ext cx="837891" cy="940130"/>
          </a:xfrm>
          <a:custGeom>
            <a:avLst/>
            <a:gdLst/>
            <a:ahLst/>
            <a:cxnLst/>
            <a:rect r="r" b="b" t="t" l="l"/>
            <a:pathLst>
              <a:path h="940130" w="837891">
                <a:moveTo>
                  <a:pt x="0" y="0"/>
                </a:moveTo>
                <a:lnTo>
                  <a:pt x="837891" y="0"/>
                </a:lnTo>
                <a:lnTo>
                  <a:pt x="837891" y="940131"/>
                </a:lnTo>
                <a:lnTo>
                  <a:pt x="0" y="94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820751" y="5377568"/>
            <a:ext cx="837891" cy="940130"/>
          </a:xfrm>
          <a:custGeom>
            <a:avLst/>
            <a:gdLst/>
            <a:ahLst/>
            <a:cxnLst/>
            <a:rect r="r" b="b" t="t" l="l"/>
            <a:pathLst>
              <a:path h="940130" w="837891">
                <a:moveTo>
                  <a:pt x="0" y="0"/>
                </a:moveTo>
                <a:lnTo>
                  <a:pt x="837891" y="0"/>
                </a:lnTo>
                <a:lnTo>
                  <a:pt x="837891" y="940131"/>
                </a:lnTo>
                <a:lnTo>
                  <a:pt x="0" y="94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82131" y="5377568"/>
            <a:ext cx="837891" cy="940130"/>
          </a:xfrm>
          <a:custGeom>
            <a:avLst/>
            <a:gdLst/>
            <a:ahLst/>
            <a:cxnLst/>
            <a:rect r="r" b="b" t="t" l="l"/>
            <a:pathLst>
              <a:path h="940130" w="837891">
                <a:moveTo>
                  <a:pt x="0" y="0"/>
                </a:moveTo>
                <a:lnTo>
                  <a:pt x="837891" y="0"/>
                </a:lnTo>
                <a:lnTo>
                  <a:pt x="837891" y="940131"/>
                </a:lnTo>
                <a:lnTo>
                  <a:pt x="0" y="94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54720" y="3983980"/>
            <a:ext cx="2960208" cy="946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b="true" sz="2709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Experimenting &amp; Validating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73542" y="4223612"/>
            <a:ext cx="1827436" cy="467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b="true" sz="2709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Adopting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143897" y="4223612"/>
            <a:ext cx="2314360" cy="467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b="true" sz="2709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Innovating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57133" y="7059583"/>
            <a:ext cx="2555383" cy="946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b="true" sz="2709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Businesses starting today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143897" y="6819951"/>
            <a:ext cx="2306348" cy="1426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b="true" sz="2709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Businesses that started 6 months ago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718381" y="1287737"/>
            <a:ext cx="10851237" cy="120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b="true" sz="6999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The Time To Start Is Now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86522" y="3983980"/>
            <a:ext cx="2306348" cy="946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b="true" sz="2709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Building Competency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D00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449456"/>
          </a:xfrm>
          <a:custGeom>
            <a:avLst/>
            <a:gdLst/>
            <a:ahLst/>
            <a:cxnLst/>
            <a:rect r="r" b="b" t="t" l="l"/>
            <a:pathLst>
              <a:path h="8449456" w="18288000">
                <a:moveTo>
                  <a:pt x="0" y="0"/>
                </a:moveTo>
                <a:lnTo>
                  <a:pt x="18288000" y="0"/>
                </a:lnTo>
                <a:lnTo>
                  <a:pt x="18288000" y="8449456"/>
                </a:lnTo>
                <a:lnTo>
                  <a:pt x="0" y="8449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</a:blip>
            <a:stretch>
              <a:fillRect l="0" t="0" r="0" b="-116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449456"/>
            <a:ext cx="18288000" cy="1837544"/>
          </a:xfrm>
          <a:custGeom>
            <a:avLst/>
            <a:gdLst/>
            <a:ahLst/>
            <a:cxnLst/>
            <a:rect r="r" b="b" t="t" l="l"/>
            <a:pathLst>
              <a:path h="1837544" w="18288000">
                <a:moveTo>
                  <a:pt x="0" y="0"/>
                </a:moveTo>
                <a:lnTo>
                  <a:pt x="18288000" y="0"/>
                </a:lnTo>
                <a:lnTo>
                  <a:pt x="18288000" y="1837544"/>
                </a:lnTo>
                <a:lnTo>
                  <a:pt x="0" y="183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</a:blip>
            <a:stretch>
              <a:fillRect l="0" t="-462495" r="0" b="-43233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50476" y="4237234"/>
            <a:ext cx="12187047" cy="1583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22"/>
              </a:lnSpc>
            </a:pPr>
            <a:r>
              <a:rPr lang="en-US" sz="8912" b="true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Crawling With Hatz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2045" y="4322359"/>
            <a:ext cx="9978343" cy="5637764"/>
          </a:xfrm>
          <a:custGeom>
            <a:avLst/>
            <a:gdLst/>
            <a:ahLst/>
            <a:cxnLst/>
            <a:rect r="r" b="b" t="t" l="l"/>
            <a:pathLst>
              <a:path h="5637764" w="9978343">
                <a:moveTo>
                  <a:pt x="0" y="0"/>
                </a:moveTo>
                <a:lnTo>
                  <a:pt x="9978343" y="0"/>
                </a:lnTo>
                <a:lnTo>
                  <a:pt x="9978343" y="5637764"/>
                </a:lnTo>
                <a:lnTo>
                  <a:pt x="0" y="563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21199" y="643758"/>
            <a:ext cx="11301259" cy="3192606"/>
          </a:xfrm>
          <a:custGeom>
            <a:avLst/>
            <a:gdLst/>
            <a:ahLst/>
            <a:cxnLst/>
            <a:rect r="r" b="b" t="t" l="l"/>
            <a:pathLst>
              <a:path h="3192606" w="11301259">
                <a:moveTo>
                  <a:pt x="0" y="0"/>
                </a:moveTo>
                <a:lnTo>
                  <a:pt x="11301259" y="0"/>
                </a:lnTo>
                <a:lnTo>
                  <a:pt x="11301259" y="3192606"/>
                </a:lnTo>
                <a:lnTo>
                  <a:pt x="0" y="3192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316898" y="2026205"/>
            <a:ext cx="1057265" cy="2755087"/>
          </a:xfrm>
          <a:custGeom>
            <a:avLst/>
            <a:gdLst/>
            <a:ahLst/>
            <a:cxnLst/>
            <a:rect r="r" b="b" t="t" l="l"/>
            <a:pathLst>
              <a:path h="2755087" w="1057265">
                <a:moveTo>
                  <a:pt x="0" y="0"/>
                </a:moveTo>
                <a:lnTo>
                  <a:pt x="1057265" y="0"/>
                </a:lnTo>
                <a:lnTo>
                  <a:pt x="1057265" y="2755087"/>
                </a:lnTo>
                <a:lnTo>
                  <a:pt x="0" y="27550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21318" y="342008"/>
            <a:ext cx="5208399" cy="3494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b="true" sz="4968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If you have not completed the training yet, do that first!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5400000">
            <a:off x="3205779" y="4859978"/>
            <a:ext cx="1057265" cy="2755087"/>
          </a:xfrm>
          <a:custGeom>
            <a:avLst/>
            <a:gdLst/>
            <a:ahLst/>
            <a:cxnLst/>
            <a:rect r="r" b="b" t="t" l="l"/>
            <a:pathLst>
              <a:path h="2755087" w="1057265">
                <a:moveTo>
                  <a:pt x="0" y="0"/>
                </a:moveTo>
                <a:lnTo>
                  <a:pt x="1057264" y="0"/>
                </a:lnTo>
                <a:lnTo>
                  <a:pt x="1057264" y="2755087"/>
                </a:lnTo>
                <a:lnTo>
                  <a:pt x="0" y="27550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9646011" y="7204378"/>
            <a:ext cx="1057265" cy="2755087"/>
          </a:xfrm>
          <a:custGeom>
            <a:avLst/>
            <a:gdLst/>
            <a:ahLst/>
            <a:cxnLst/>
            <a:rect r="r" b="b" t="t" l="l"/>
            <a:pathLst>
              <a:path h="2755087" w="1057265">
                <a:moveTo>
                  <a:pt x="0" y="0"/>
                </a:moveTo>
                <a:lnTo>
                  <a:pt x="1057264" y="0"/>
                </a:lnTo>
                <a:lnTo>
                  <a:pt x="1057264" y="2755087"/>
                </a:lnTo>
                <a:lnTo>
                  <a:pt x="0" y="27550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691706" y="3588714"/>
            <a:ext cx="2026161" cy="2049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07"/>
              </a:lnSpc>
              <a:spcBef>
                <a:spcPct val="0"/>
              </a:spcBef>
            </a:pPr>
            <a:r>
              <a:rPr lang="en-US" b="true" sz="11933">
                <a:solidFill>
                  <a:srgbClr val="E54AFD"/>
                </a:solidFill>
                <a:latin typeface="Dazzed Bold"/>
                <a:ea typeface="Dazzed Bold"/>
                <a:cs typeface="Dazzed Bold"/>
                <a:sym typeface="Dazzed Bold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360806" y="6124468"/>
            <a:ext cx="2026161" cy="2049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07"/>
              </a:lnSpc>
              <a:spcBef>
                <a:spcPct val="0"/>
              </a:spcBef>
            </a:pPr>
            <a:r>
              <a:rPr lang="en-US" b="true" sz="11933">
                <a:solidFill>
                  <a:srgbClr val="E54AFD"/>
                </a:solidFill>
                <a:latin typeface="Dazzed Bold"/>
                <a:ea typeface="Dazzed Bold"/>
                <a:cs typeface="Dazzed Bold"/>
                <a:sym typeface="Dazzed Bold"/>
              </a:rPr>
              <a:t>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48002" y="6395197"/>
            <a:ext cx="2026161" cy="2049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07"/>
              </a:lnSpc>
              <a:spcBef>
                <a:spcPct val="0"/>
              </a:spcBef>
            </a:pPr>
            <a:r>
              <a:rPr lang="en-US" b="true" sz="11933">
                <a:solidFill>
                  <a:srgbClr val="E54AFD"/>
                </a:solidFill>
                <a:latin typeface="Dazzed Bold"/>
                <a:ea typeface="Dazzed Bold"/>
                <a:cs typeface="Dazzed Bold"/>
                <a:sym typeface="Dazzed Bold"/>
              </a:rPr>
              <a:t>3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89791" y="1905432"/>
            <a:ext cx="15466755" cy="7598044"/>
          </a:xfrm>
          <a:custGeom>
            <a:avLst/>
            <a:gdLst/>
            <a:ahLst/>
            <a:cxnLst/>
            <a:rect r="r" b="b" t="t" l="l"/>
            <a:pathLst>
              <a:path h="7598044" w="15466755">
                <a:moveTo>
                  <a:pt x="0" y="0"/>
                </a:moveTo>
                <a:lnTo>
                  <a:pt x="15466756" y="0"/>
                </a:lnTo>
                <a:lnTo>
                  <a:pt x="15466756" y="7598044"/>
                </a:lnTo>
                <a:lnTo>
                  <a:pt x="0" y="75980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80922" y="547555"/>
            <a:ext cx="8801851" cy="857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b="true" sz="4968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Explore the chat interface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5400000">
            <a:off x="11374582" y="3199065"/>
            <a:ext cx="1057265" cy="2755087"/>
          </a:xfrm>
          <a:custGeom>
            <a:avLst/>
            <a:gdLst/>
            <a:ahLst/>
            <a:cxnLst/>
            <a:rect r="r" b="b" t="t" l="l"/>
            <a:pathLst>
              <a:path h="2755087" w="1057265">
                <a:moveTo>
                  <a:pt x="0" y="0"/>
                </a:moveTo>
                <a:lnTo>
                  <a:pt x="1057265" y="0"/>
                </a:lnTo>
                <a:lnTo>
                  <a:pt x="1057265" y="2755087"/>
                </a:lnTo>
                <a:lnTo>
                  <a:pt x="0" y="2755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9854140" y="6331816"/>
            <a:ext cx="1057265" cy="2755087"/>
          </a:xfrm>
          <a:custGeom>
            <a:avLst/>
            <a:gdLst/>
            <a:ahLst/>
            <a:cxnLst/>
            <a:rect r="r" b="b" t="t" l="l"/>
            <a:pathLst>
              <a:path h="2755087" w="1057265">
                <a:moveTo>
                  <a:pt x="0" y="0"/>
                </a:moveTo>
                <a:lnTo>
                  <a:pt x="1057265" y="0"/>
                </a:lnTo>
                <a:lnTo>
                  <a:pt x="1057265" y="2755087"/>
                </a:lnTo>
                <a:lnTo>
                  <a:pt x="0" y="2755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473179" y="3279689"/>
            <a:ext cx="2446343" cy="100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6"/>
              </a:lnSpc>
              <a:spcBef>
                <a:spcPct val="0"/>
              </a:spcBef>
            </a:pPr>
            <a:r>
              <a:rPr lang="en-US" b="true" sz="5861">
                <a:solidFill>
                  <a:srgbClr val="E54AFD"/>
                </a:solidFill>
                <a:latin typeface="Dazzed Bold"/>
                <a:ea typeface="Dazzed Bold"/>
                <a:cs typeface="Dazzed Bold"/>
                <a:sym typeface="Dazzed Bold"/>
              </a:rPr>
              <a:t>LLMs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82772" y="7969914"/>
            <a:ext cx="4998960" cy="100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6"/>
              </a:lnSpc>
              <a:spcBef>
                <a:spcPct val="0"/>
              </a:spcBef>
            </a:pPr>
            <a:r>
              <a:rPr lang="en-US" b="true" sz="5861">
                <a:solidFill>
                  <a:srgbClr val="E54AFD"/>
                </a:solidFill>
                <a:latin typeface="Dazzed Bold"/>
                <a:ea typeface="Dazzed Bold"/>
                <a:cs typeface="Dazzed Bold"/>
                <a:sym typeface="Dazzed Bold"/>
              </a:rPr>
              <a:t>Integrations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11273"/>
            <a:ext cx="7754687" cy="8664455"/>
          </a:xfrm>
          <a:custGeom>
            <a:avLst/>
            <a:gdLst/>
            <a:ahLst/>
            <a:cxnLst/>
            <a:rect r="r" b="b" t="t" l="l"/>
            <a:pathLst>
              <a:path h="8664455" w="7754687">
                <a:moveTo>
                  <a:pt x="0" y="0"/>
                </a:moveTo>
                <a:lnTo>
                  <a:pt x="7754687" y="0"/>
                </a:lnTo>
                <a:lnTo>
                  <a:pt x="7754687" y="8664454"/>
                </a:lnTo>
                <a:lnTo>
                  <a:pt x="0" y="8664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338111" y="811273"/>
            <a:ext cx="7982129" cy="8664455"/>
          </a:xfrm>
          <a:custGeom>
            <a:avLst/>
            <a:gdLst/>
            <a:ahLst/>
            <a:cxnLst/>
            <a:rect r="r" b="b" t="t" l="l"/>
            <a:pathLst>
              <a:path h="8664455" w="7982129">
                <a:moveTo>
                  <a:pt x="0" y="0"/>
                </a:moveTo>
                <a:lnTo>
                  <a:pt x="7982130" y="0"/>
                </a:lnTo>
                <a:lnTo>
                  <a:pt x="7982130" y="8664454"/>
                </a:lnTo>
                <a:lnTo>
                  <a:pt x="0" y="86644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33450"/>
            <a:ext cx="6899350" cy="706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48"/>
              </a:lnSpc>
              <a:spcBef>
                <a:spcPct val="0"/>
              </a:spcBef>
            </a:pPr>
            <a:r>
              <a:rPr lang="en-US" b="true" sz="4034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Tools for Internet search: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64730" y="1866500"/>
            <a:ext cx="4436335" cy="3167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6993" indent="-388497" lvl="1">
              <a:lnSpc>
                <a:spcPts val="5038"/>
              </a:lnSpc>
              <a:buFont typeface="Arial"/>
              <a:buChar char="•"/>
            </a:pPr>
            <a:r>
              <a:rPr lang="en-US" sz="3598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Exa</a:t>
            </a:r>
          </a:p>
          <a:p>
            <a:pPr algn="l" marL="776993" indent="-388497" lvl="1">
              <a:lnSpc>
                <a:spcPts val="5038"/>
              </a:lnSpc>
              <a:buFont typeface="Arial"/>
              <a:buChar char="•"/>
            </a:pPr>
            <a:r>
              <a:rPr lang="en-US" sz="3598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Tavily</a:t>
            </a:r>
          </a:p>
          <a:p>
            <a:pPr algn="l" marL="776993" indent="-388497" lvl="1">
              <a:lnSpc>
                <a:spcPts val="5038"/>
              </a:lnSpc>
              <a:buFont typeface="Arial"/>
              <a:buChar char="•"/>
            </a:pPr>
            <a:r>
              <a:rPr lang="en-US" sz="3598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Google Search</a:t>
            </a:r>
          </a:p>
          <a:p>
            <a:pPr algn="l" marL="776993" indent="-388497" lvl="1">
              <a:lnSpc>
                <a:spcPts val="5038"/>
              </a:lnSpc>
              <a:buFont typeface="Arial"/>
              <a:buChar char="•"/>
            </a:pPr>
            <a:r>
              <a:rPr lang="en-US" sz="3598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Firecrawl</a:t>
            </a:r>
          </a:p>
          <a:p>
            <a:pPr algn="l" marL="776993" indent="-388497" lvl="1">
              <a:lnSpc>
                <a:spcPts val="5038"/>
              </a:lnSpc>
              <a:spcBef>
                <a:spcPct val="0"/>
              </a:spcBef>
              <a:buFont typeface="Arial"/>
              <a:buChar char="•"/>
            </a:pPr>
            <a:r>
              <a:rPr lang="en-US" sz="3598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Perplexity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651423"/>
            <a:ext cx="9865974" cy="706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48"/>
              </a:lnSpc>
              <a:spcBef>
                <a:spcPct val="0"/>
              </a:spcBef>
            </a:pPr>
            <a:r>
              <a:rPr lang="en-US" b="true" sz="4034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Tool to generate PDF, PPT, DOCX, etc: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64730" y="6475176"/>
            <a:ext cx="7246822" cy="629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6993" indent="-388497" lvl="1">
              <a:lnSpc>
                <a:spcPts val="5038"/>
              </a:lnSpc>
              <a:spcBef>
                <a:spcPct val="0"/>
              </a:spcBef>
              <a:buFont typeface="Arial"/>
              <a:buChar char="•"/>
            </a:pPr>
            <a:r>
              <a:rPr lang="en-US" sz="3598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Python Code Interpreter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7723310"/>
            <a:ext cx="9865974" cy="706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48"/>
              </a:lnSpc>
              <a:spcBef>
                <a:spcPct val="0"/>
              </a:spcBef>
            </a:pPr>
            <a:r>
              <a:rPr lang="en-US" b="true" sz="4034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Tool to get help with Hatz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64730" y="8547063"/>
            <a:ext cx="7246822" cy="629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6993" indent="-388497" lvl="1">
              <a:lnSpc>
                <a:spcPts val="5038"/>
              </a:lnSpc>
              <a:spcBef>
                <a:spcPct val="0"/>
              </a:spcBef>
              <a:buFont typeface="Arial"/>
              <a:buChar char="•"/>
            </a:pPr>
            <a:r>
              <a:rPr lang="en-US" sz="3598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Hatz Workshop Assistant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5282544"/>
            <a:ext cx="7035883" cy="3975756"/>
          </a:xfrm>
          <a:custGeom>
            <a:avLst/>
            <a:gdLst/>
            <a:ahLst/>
            <a:cxnLst/>
            <a:rect r="r" b="b" t="t" l="l"/>
            <a:pathLst>
              <a:path h="3975756" w="7035883">
                <a:moveTo>
                  <a:pt x="0" y="0"/>
                </a:moveTo>
                <a:lnTo>
                  <a:pt x="7035883" y="0"/>
                </a:lnTo>
                <a:lnTo>
                  <a:pt x="7035883" y="3975756"/>
                </a:lnTo>
                <a:lnTo>
                  <a:pt x="0" y="3975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80922" y="923925"/>
            <a:ext cx="14204939" cy="3483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56"/>
              </a:lnSpc>
            </a:pPr>
            <a:r>
              <a:rPr lang="en-US" sz="4968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Branched chatting: </a:t>
            </a:r>
          </a:p>
          <a:p>
            <a:pPr algn="l" marL="1072766" indent="-536383" lvl="1">
              <a:lnSpc>
                <a:spcPts val="6956"/>
              </a:lnSpc>
              <a:buFont typeface="Arial"/>
              <a:buChar char="•"/>
            </a:pPr>
            <a:r>
              <a:rPr lang="en-US" sz="4968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Change the LLM and re-generate for immediate LLM output comparison</a:t>
            </a:r>
          </a:p>
          <a:p>
            <a:pPr algn="l" marL="1072766" indent="-536383" lvl="1">
              <a:lnSpc>
                <a:spcPts val="6956"/>
              </a:lnSpc>
              <a:spcBef>
                <a:spcPct val="0"/>
              </a:spcBef>
              <a:buFont typeface="Arial"/>
              <a:buChar char="•"/>
            </a:pPr>
            <a:r>
              <a:rPr lang="en-US" sz="4968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Rewrite your prompt for an alternate option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985293" y="5702487"/>
            <a:ext cx="8100996" cy="3135870"/>
          </a:xfrm>
          <a:custGeom>
            <a:avLst/>
            <a:gdLst/>
            <a:ahLst/>
            <a:cxnLst/>
            <a:rect r="r" b="b" t="t" l="l"/>
            <a:pathLst>
              <a:path h="3135870" w="8100996">
                <a:moveTo>
                  <a:pt x="0" y="0"/>
                </a:moveTo>
                <a:lnTo>
                  <a:pt x="8100996" y="0"/>
                </a:lnTo>
                <a:lnTo>
                  <a:pt x="8100996" y="3135870"/>
                </a:lnTo>
                <a:lnTo>
                  <a:pt x="0" y="31358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64816" y="8656770"/>
            <a:ext cx="1494484" cy="601530"/>
          </a:xfrm>
          <a:custGeom>
            <a:avLst/>
            <a:gdLst/>
            <a:ahLst/>
            <a:cxnLst/>
            <a:rect r="r" b="b" t="t" l="l"/>
            <a:pathLst>
              <a:path h="601530" w="1494484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36338" y="3633860"/>
            <a:ext cx="409389" cy="584842"/>
          </a:xfrm>
          <a:custGeom>
            <a:avLst/>
            <a:gdLst/>
            <a:ahLst/>
            <a:cxnLst/>
            <a:rect r="r" b="b" t="t" l="l"/>
            <a:pathLst>
              <a:path h="584842" w="409389">
                <a:moveTo>
                  <a:pt x="0" y="0"/>
                </a:moveTo>
                <a:lnTo>
                  <a:pt x="409390" y="0"/>
                </a:lnTo>
                <a:lnTo>
                  <a:pt x="409390" y="584842"/>
                </a:lnTo>
                <a:lnTo>
                  <a:pt x="0" y="584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373532" y="4445215"/>
            <a:ext cx="2535001" cy="648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13"/>
              </a:lnSpc>
            </a:pPr>
            <a:r>
              <a:rPr lang="en-US" sz="3724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Security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138169" y="5349014"/>
            <a:ext cx="5005727" cy="130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2492" b="true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Shadow AI is already happening. Employees use free tools and risk exposing sensitive data.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093972" y="3633860"/>
            <a:ext cx="991257" cy="584842"/>
          </a:xfrm>
          <a:custGeom>
            <a:avLst/>
            <a:gdLst/>
            <a:ahLst/>
            <a:cxnLst/>
            <a:rect r="r" b="b" t="t" l="l"/>
            <a:pathLst>
              <a:path h="584842" w="991257">
                <a:moveTo>
                  <a:pt x="0" y="0"/>
                </a:moveTo>
                <a:lnTo>
                  <a:pt x="991257" y="0"/>
                </a:lnTo>
                <a:lnTo>
                  <a:pt x="991257" y="584842"/>
                </a:lnTo>
                <a:lnTo>
                  <a:pt x="0" y="5848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923364" y="4445407"/>
            <a:ext cx="3332474" cy="648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13"/>
              </a:lnSpc>
            </a:pPr>
            <a:r>
              <a:rPr lang="en-US" sz="3724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Adoption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029370" y="5349014"/>
            <a:ext cx="5120460" cy="130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2492" b="true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Even if you have AI access, the challenge is getting the whole team to actually use it effectively.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942975"/>
            <a:ext cx="11301339" cy="721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93"/>
              </a:lnSpc>
            </a:pPr>
            <a:r>
              <a:rPr lang="en-US" sz="4209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What problems to solve for first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843674"/>
            <a:ext cx="5478481" cy="488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33"/>
              </a:lnSpc>
              <a:spcBef>
                <a:spcPct val="0"/>
              </a:spcBef>
            </a:pPr>
            <a:r>
              <a:rPr lang="en-US" b="true" sz="2809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Important to move quick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84625" y="5006283"/>
            <a:ext cx="12118749" cy="1623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29"/>
              </a:lnSpc>
              <a:spcBef>
                <a:spcPct val="0"/>
              </a:spcBef>
            </a:pPr>
            <a:r>
              <a:rPr lang="en-US" b="true" sz="9449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Ask AI how to use AI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274622" y="3533288"/>
            <a:ext cx="7738757" cy="1038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48"/>
              </a:lnSpc>
              <a:spcBef>
                <a:spcPct val="0"/>
              </a:spcBef>
            </a:pPr>
            <a:r>
              <a:rPr lang="en-US" b="true" sz="6034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Final Advice: </a:t>
            </a: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449456"/>
          </a:xfrm>
          <a:custGeom>
            <a:avLst/>
            <a:gdLst/>
            <a:ahLst/>
            <a:cxnLst/>
            <a:rect r="r" b="b" t="t" l="l"/>
            <a:pathLst>
              <a:path h="8449456" w="18288000">
                <a:moveTo>
                  <a:pt x="0" y="0"/>
                </a:moveTo>
                <a:lnTo>
                  <a:pt x="18288000" y="0"/>
                </a:lnTo>
                <a:lnTo>
                  <a:pt x="18288000" y="8449456"/>
                </a:lnTo>
                <a:lnTo>
                  <a:pt x="0" y="8449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16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449456"/>
            <a:ext cx="18288000" cy="1837544"/>
          </a:xfrm>
          <a:custGeom>
            <a:avLst/>
            <a:gdLst/>
            <a:ahLst/>
            <a:cxnLst/>
            <a:rect r="r" b="b" t="t" l="l"/>
            <a:pathLst>
              <a:path h="1837544" w="18288000">
                <a:moveTo>
                  <a:pt x="0" y="0"/>
                </a:moveTo>
                <a:lnTo>
                  <a:pt x="18288000" y="0"/>
                </a:lnTo>
                <a:lnTo>
                  <a:pt x="18288000" y="1837544"/>
                </a:lnTo>
                <a:lnTo>
                  <a:pt x="0" y="183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2495" r="0" b="-43233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05254" y="4337050"/>
            <a:ext cx="15477492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b="true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Thank You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91258" y="1327299"/>
            <a:ext cx="18470516" cy="6860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16"/>
              </a:lnSpc>
            </a:pPr>
            <a:r>
              <a:rPr lang="en-US" sz="40011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DAY 30</a:t>
            </a: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449456"/>
          </a:xfrm>
          <a:custGeom>
            <a:avLst/>
            <a:gdLst/>
            <a:ahLst/>
            <a:cxnLst/>
            <a:rect r="r" b="b" t="t" l="l"/>
            <a:pathLst>
              <a:path h="8449456" w="18288000">
                <a:moveTo>
                  <a:pt x="0" y="0"/>
                </a:moveTo>
                <a:lnTo>
                  <a:pt x="18288000" y="0"/>
                </a:lnTo>
                <a:lnTo>
                  <a:pt x="18288000" y="8449456"/>
                </a:lnTo>
                <a:lnTo>
                  <a:pt x="0" y="8449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0" r="0" b="-116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449456"/>
            <a:ext cx="18288000" cy="1837544"/>
          </a:xfrm>
          <a:custGeom>
            <a:avLst/>
            <a:gdLst/>
            <a:ahLst/>
            <a:cxnLst/>
            <a:rect r="r" b="b" t="t" l="l"/>
            <a:pathLst>
              <a:path h="1837544" w="18288000">
                <a:moveTo>
                  <a:pt x="0" y="0"/>
                </a:moveTo>
                <a:lnTo>
                  <a:pt x="18288000" y="0"/>
                </a:lnTo>
                <a:lnTo>
                  <a:pt x="18288000" y="1837544"/>
                </a:lnTo>
                <a:lnTo>
                  <a:pt x="0" y="183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l="0" t="-462495" r="0" b="-43233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4215842"/>
            <a:ext cx="15604700" cy="1549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84"/>
              </a:lnSpc>
            </a:pPr>
            <a:r>
              <a:rPr lang="en-US" sz="9386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Your</a:t>
            </a:r>
            <a:r>
              <a:rPr lang="en-US" sz="9386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 AI Adoption Journey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372814" y="1028700"/>
            <a:ext cx="1886486" cy="759311"/>
          </a:xfrm>
          <a:custGeom>
            <a:avLst/>
            <a:gdLst/>
            <a:ahLst/>
            <a:cxnLst/>
            <a:rect r="r" b="b" t="t" l="l"/>
            <a:pathLst>
              <a:path h="759311" w="1886486">
                <a:moveTo>
                  <a:pt x="0" y="0"/>
                </a:moveTo>
                <a:lnTo>
                  <a:pt x="1886486" y="0"/>
                </a:lnTo>
                <a:lnTo>
                  <a:pt x="1886486" y="759311"/>
                </a:lnTo>
                <a:lnTo>
                  <a:pt x="0" y="759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43639" y="5856213"/>
            <a:ext cx="14074670" cy="1329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04"/>
              </a:lnSpc>
            </a:pPr>
            <a:r>
              <a:rPr lang="en-US" sz="7520" b="true">
                <a:solidFill>
                  <a:srgbClr val="F5F7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Use Case Ideation Workshop</a:t>
            </a: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64816" y="8656770"/>
            <a:ext cx="1494484" cy="601530"/>
          </a:xfrm>
          <a:custGeom>
            <a:avLst/>
            <a:gdLst/>
            <a:ahLst/>
            <a:cxnLst/>
            <a:rect r="r" b="b" t="t" l="l"/>
            <a:pathLst>
              <a:path h="601530" w="1494484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836968" y="2756298"/>
            <a:ext cx="8614064" cy="1941688"/>
            <a:chOff x="0" y="0"/>
            <a:chExt cx="11485419" cy="258891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1485419" cy="2588917"/>
              <a:chOff x="0" y="0"/>
              <a:chExt cx="2268725" cy="511391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268725" cy="511391"/>
              </a:xfrm>
              <a:custGeom>
                <a:avLst/>
                <a:gdLst/>
                <a:ahLst/>
                <a:cxnLst/>
                <a:rect r="r" b="b" t="t" l="l"/>
                <a:pathLst>
                  <a:path h="511391" w="2268725">
                    <a:moveTo>
                      <a:pt x="17975" y="0"/>
                    </a:moveTo>
                    <a:lnTo>
                      <a:pt x="2250750" y="0"/>
                    </a:lnTo>
                    <a:cubicBezTo>
                      <a:pt x="2255517" y="0"/>
                      <a:pt x="2260089" y="1894"/>
                      <a:pt x="2263460" y="5265"/>
                    </a:cubicBezTo>
                    <a:cubicBezTo>
                      <a:pt x="2266831" y="8636"/>
                      <a:pt x="2268725" y="13208"/>
                      <a:pt x="2268725" y="17975"/>
                    </a:cubicBezTo>
                    <a:lnTo>
                      <a:pt x="2268725" y="493416"/>
                    </a:lnTo>
                    <a:cubicBezTo>
                      <a:pt x="2268725" y="498183"/>
                      <a:pt x="2266831" y="502755"/>
                      <a:pt x="2263460" y="506126"/>
                    </a:cubicBezTo>
                    <a:cubicBezTo>
                      <a:pt x="2260089" y="509497"/>
                      <a:pt x="2255517" y="511391"/>
                      <a:pt x="2250750" y="511391"/>
                    </a:cubicBezTo>
                    <a:lnTo>
                      <a:pt x="17975" y="511391"/>
                    </a:lnTo>
                    <a:cubicBezTo>
                      <a:pt x="13208" y="511391"/>
                      <a:pt x="8636" y="509497"/>
                      <a:pt x="5265" y="506126"/>
                    </a:cubicBezTo>
                    <a:cubicBezTo>
                      <a:pt x="1894" y="502755"/>
                      <a:pt x="0" y="498183"/>
                      <a:pt x="0" y="493416"/>
                    </a:cubicBezTo>
                    <a:lnTo>
                      <a:pt x="0" y="17975"/>
                    </a:lnTo>
                    <a:cubicBezTo>
                      <a:pt x="0" y="13208"/>
                      <a:pt x="1894" y="8636"/>
                      <a:pt x="5265" y="5265"/>
                    </a:cubicBezTo>
                    <a:cubicBezTo>
                      <a:pt x="8636" y="1894"/>
                      <a:pt x="13208" y="0"/>
                      <a:pt x="17975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66675"/>
                <a:ext cx="2268725" cy="5780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3608478" y="674275"/>
              <a:ext cx="4268464" cy="1126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b="true" sz="5000">
                  <a:solidFill>
                    <a:srgbClr val="F5F7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Crawl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836968" y="5102999"/>
            <a:ext cx="8614064" cy="1941688"/>
            <a:chOff x="0" y="0"/>
            <a:chExt cx="11485419" cy="258891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1485419" cy="2588917"/>
              <a:chOff x="0" y="0"/>
              <a:chExt cx="2268725" cy="51139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268725" cy="511391"/>
              </a:xfrm>
              <a:custGeom>
                <a:avLst/>
                <a:gdLst/>
                <a:ahLst/>
                <a:cxnLst/>
                <a:rect r="r" b="b" t="t" l="l"/>
                <a:pathLst>
                  <a:path h="511391" w="2268725">
                    <a:moveTo>
                      <a:pt x="17975" y="0"/>
                    </a:moveTo>
                    <a:lnTo>
                      <a:pt x="2250750" y="0"/>
                    </a:lnTo>
                    <a:cubicBezTo>
                      <a:pt x="2255517" y="0"/>
                      <a:pt x="2260089" y="1894"/>
                      <a:pt x="2263460" y="5265"/>
                    </a:cubicBezTo>
                    <a:cubicBezTo>
                      <a:pt x="2266831" y="8636"/>
                      <a:pt x="2268725" y="13208"/>
                      <a:pt x="2268725" y="17975"/>
                    </a:cubicBezTo>
                    <a:lnTo>
                      <a:pt x="2268725" y="493416"/>
                    </a:lnTo>
                    <a:cubicBezTo>
                      <a:pt x="2268725" y="498183"/>
                      <a:pt x="2266831" y="502755"/>
                      <a:pt x="2263460" y="506126"/>
                    </a:cubicBezTo>
                    <a:cubicBezTo>
                      <a:pt x="2260089" y="509497"/>
                      <a:pt x="2255517" y="511391"/>
                      <a:pt x="2250750" y="511391"/>
                    </a:cubicBezTo>
                    <a:lnTo>
                      <a:pt x="17975" y="511391"/>
                    </a:lnTo>
                    <a:cubicBezTo>
                      <a:pt x="13208" y="511391"/>
                      <a:pt x="8636" y="509497"/>
                      <a:pt x="5265" y="506126"/>
                    </a:cubicBezTo>
                    <a:cubicBezTo>
                      <a:pt x="1894" y="502755"/>
                      <a:pt x="0" y="498183"/>
                      <a:pt x="0" y="493416"/>
                    </a:cubicBezTo>
                    <a:lnTo>
                      <a:pt x="0" y="17975"/>
                    </a:lnTo>
                    <a:cubicBezTo>
                      <a:pt x="0" y="13208"/>
                      <a:pt x="1894" y="8636"/>
                      <a:pt x="5265" y="5265"/>
                    </a:cubicBezTo>
                    <a:cubicBezTo>
                      <a:pt x="8636" y="1894"/>
                      <a:pt x="13208" y="0"/>
                      <a:pt x="17975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66675"/>
                <a:ext cx="2268725" cy="5780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2413380" y="674275"/>
              <a:ext cx="6658659" cy="1126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b="true" sz="5000">
                  <a:solidFill>
                    <a:srgbClr val="F5F7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Walk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836968" y="7449699"/>
            <a:ext cx="8614064" cy="1808601"/>
            <a:chOff x="0" y="0"/>
            <a:chExt cx="2268725" cy="47633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68725" cy="476339"/>
            </a:xfrm>
            <a:custGeom>
              <a:avLst/>
              <a:gdLst/>
              <a:ahLst/>
              <a:cxnLst/>
              <a:rect r="r" b="b" t="t" l="l"/>
              <a:pathLst>
                <a:path h="476339" w="2268725">
                  <a:moveTo>
                    <a:pt x="17975" y="0"/>
                  </a:moveTo>
                  <a:lnTo>
                    <a:pt x="2250750" y="0"/>
                  </a:lnTo>
                  <a:cubicBezTo>
                    <a:pt x="2255517" y="0"/>
                    <a:pt x="2260089" y="1894"/>
                    <a:pt x="2263460" y="5265"/>
                  </a:cubicBezTo>
                  <a:cubicBezTo>
                    <a:pt x="2266831" y="8636"/>
                    <a:pt x="2268725" y="13208"/>
                    <a:pt x="2268725" y="17975"/>
                  </a:cubicBezTo>
                  <a:lnTo>
                    <a:pt x="2268725" y="458364"/>
                  </a:lnTo>
                  <a:cubicBezTo>
                    <a:pt x="2268725" y="463132"/>
                    <a:pt x="2266831" y="467704"/>
                    <a:pt x="2263460" y="471075"/>
                  </a:cubicBezTo>
                  <a:cubicBezTo>
                    <a:pt x="2260089" y="474446"/>
                    <a:pt x="2255517" y="476339"/>
                    <a:pt x="2250750" y="476339"/>
                  </a:cubicBezTo>
                  <a:lnTo>
                    <a:pt x="17975" y="476339"/>
                  </a:lnTo>
                  <a:cubicBezTo>
                    <a:pt x="13208" y="476339"/>
                    <a:pt x="8636" y="474446"/>
                    <a:pt x="5265" y="471075"/>
                  </a:cubicBezTo>
                  <a:cubicBezTo>
                    <a:pt x="1894" y="467704"/>
                    <a:pt x="0" y="463132"/>
                    <a:pt x="0" y="458364"/>
                  </a:cubicBezTo>
                  <a:lnTo>
                    <a:pt x="0" y="17975"/>
                  </a:lnTo>
                  <a:cubicBezTo>
                    <a:pt x="0" y="13208"/>
                    <a:pt x="1894" y="8636"/>
                    <a:pt x="5265" y="5265"/>
                  </a:cubicBezTo>
                  <a:cubicBezTo>
                    <a:pt x="8636" y="1894"/>
                    <a:pt x="13208" y="0"/>
                    <a:pt x="17975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2268725" cy="5430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0934282" y="4848712"/>
            <a:ext cx="1413430" cy="1829683"/>
          </a:xfrm>
          <a:custGeom>
            <a:avLst/>
            <a:gdLst/>
            <a:ahLst/>
            <a:cxnLst/>
            <a:rect r="r" b="b" t="t" l="l"/>
            <a:pathLst>
              <a:path h="1829683" w="1413430">
                <a:moveTo>
                  <a:pt x="0" y="0"/>
                </a:moveTo>
                <a:lnTo>
                  <a:pt x="1413430" y="0"/>
                </a:lnTo>
                <a:lnTo>
                  <a:pt x="1413430" y="1829683"/>
                </a:lnTo>
                <a:lnTo>
                  <a:pt x="0" y="1829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647003" y="7860287"/>
            <a:ext cx="4993994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Run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914400"/>
            <a:ext cx="11666391" cy="998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44"/>
              </a:lnSpc>
            </a:pPr>
            <a:r>
              <a:rPr lang="en-US" sz="5817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AI Adoption Journey</a:t>
            </a:r>
          </a:p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>
  <p:cSld>
    <p:bg>
      <p:bgPr>
        <a:solidFill>
          <a:srgbClr val="FAE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76300"/>
            <a:ext cx="10527544" cy="2486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25"/>
              </a:lnSpc>
            </a:pPr>
            <a:r>
              <a:rPr lang="en-US" sz="7089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Use Case Ideation Workshop Agenda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5275301"/>
            <a:ext cx="4543193" cy="1730861"/>
            <a:chOff x="0" y="0"/>
            <a:chExt cx="1196561" cy="45586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96561" cy="455865"/>
            </a:xfrm>
            <a:custGeom>
              <a:avLst/>
              <a:gdLst/>
              <a:ahLst/>
              <a:cxnLst/>
              <a:rect r="r" b="b" t="t" l="l"/>
              <a:pathLst>
                <a:path h="455865" w="1196561">
                  <a:moveTo>
                    <a:pt x="34081" y="0"/>
                  </a:moveTo>
                  <a:lnTo>
                    <a:pt x="1162480" y="0"/>
                  </a:lnTo>
                  <a:cubicBezTo>
                    <a:pt x="1171519" y="0"/>
                    <a:pt x="1180187" y="3591"/>
                    <a:pt x="1186579" y="9982"/>
                  </a:cubicBezTo>
                  <a:cubicBezTo>
                    <a:pt x="1192970" y="16374"/>
                    <a:pt x="1196561" y="25042"/>
                    <a:pt x="1196561" y="34081"/>
                  </a:cubicBezTo>
                  <a:lnTo>
                    <a:pt x="1196561" y="421783"/>
                  </a:lnTo>
                  <a:cubicBezTo>
                    <a:pt x="1196561" y="430822"/>
                    <a:pt x="1192970" y="439491"/>
                    <a:pt x="1186579" y="445882"/>
                  </a:cubicBezTo>
                  <a:cubicBezTo>
                    <a:pt x="1180187" y="452274"/>
                    <a:pt x="1171519" y="455865"/>
                    <a:pt x="1162480" y="455865"/>
                  </a:cubicBezTo>
                  <a:lnTo>
                    <a:pt x="34081" y="455865"/>
                  </a:lnTo>
                  <a:cubicBezTo>
                    <a:pt x="25042" y="455865"/>
                    <a:pt x="16374" y="452274"/>
                    <a:pt x="9982" y="445882"/>
                  </a:cubicBezTo>
                  <a:cubicBezTo>
                    <a:pt x="3591" y="439491"/>
                    <a:pt x="0" y="430822"/>
                    <a:pt x="0" y="421783"/>
                  </a:cubicBezTo>
                  <a:lnTo>
                    <a:pt x="0" y="34081"/>
                  </a:lnTo>
                  <a:cubicBezTo>
                    <a:pt x="0" y="25042"/>
                    <a:pt x="3591" y="16374"/>
                    <a:pt x="9982" y="9982"/>
                  </a:cubicBezTo>
                  <a:cubicBezTo>
                    <a:pt x="16374" y="3591"/>
                    <a:pt x="25042" y="0"/>
                    <a:pt x="34081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1196561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4501410"/>
            <a:ext cx="755301" cy="46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2"/>
              </a:lnSpc>
              <a:spcBef>
                <a:spcPct val="0"/>
              </a:spcBef>
            </a:pPr>
            <a:r>
              <a:rPr lang="en-US" b="true" sz="268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48947" y="5677182"/>
            <a:ext cx="3702698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Document &amp; Diagram Your Processes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831644" y="4501410"/>
            <a:ext cx="755301" cy="46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2"/>
              </a:lnSpc>
              <a:spcBef>
                <a:spcPct val="0"/>
              </a:spcBef>
            </a:pPr>
            <a:r>
              <a:rPr lang="en-US" b="true" sz="268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02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5831644" y="5275301"/>
            <a:ext cx="4543193" cy="1730861"/>
            <a:chOff x="0" y="0"/>
            <a:chExt cx="1196561" cy="45586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96561" cy="455865"/>
            </a:xfrm>
            <a:custGeom>
              <a:avLst/>
              <a:gdLst/>
              <a:ahLst/>
              <a:cxnLst/>
              <a:rect r="r" b="b" t="t" l="l"/>
              <a:pathLst>
                <a:path h="455865" w="1196561">
                  <a:moveTo>
                    <a:pt x="34081" y="0"/>
                  </a:moveTo>
                  <a:lnTo>
                    <a:pt x="1162480" y="0"/>
                  </a:lnTo>
                  <a:cubicBezTo>
                    <a:pt x="1171519" y="0"/>
                    <a:pt x="1180187" y="3591"/>
                    <a:pt x="1186579" y="9982"/>
                  </a:cubicBezTo>
                  <a:cubicBezTo>
                    <a:pt x="1192970" y="16374"/>
                    <a:pt x="1196561" y="25042"/>
                    <a:pt x="1196561" y="34081"/>
                  </a:cubicBezTo>
                  <a:lnTo>
                    <a:pt x="1196561" y="421783"/>
                  </a:lnTo>
                  <a:cubicBezTo>
                    <a:pt x="1196561" y="430822"/>
                    <a:pt x="1192970" y="439491"/>
                    <a:pt x="1186579" y="445882"/>
                  </a:cubicBezTo>
                  <a:cubicBezTo>
                    <a:pt x="1180187" y="452274"/>
                    <a:pt x="1171519" y="455865"/>
                    <a:pt x="1162480" y="455865"/>
                  </a:cubicBezTo>
                  <a:lnTo>
                    <a:pt x="34081" y="455865"/>
                  </a:lnTo>
                  <a:cubicBezTo>
                    <a:pt x="25042" y="455865"/>
                    <a:pt x="16374" y="452274"/>
                    <a:pt x="9982" y="445882"/>
                  </a:cubicBezTo>
                  <a:cubicBezTo>
                    <a:pt x="3591" y="439491"/>
                    <a:pt x="0" y="430822"/>
                    <a:pt x="0" y="421783"/>
                  </a:cubicBezTo>
                  <a:lnTo>
                    <a:pt x="0" y="34081"/>
                  </a:lnTo>
                  <a:cubicBezTo>
                    <a:pt x="0" y="25042"/>
                    <a:pt x="3591" y="16374"/>
                    <a:pt x="9982" y="9982"/>
                  </a:cubicBezTo>
                  <a:cubicBezTo>
                    <a:pt x="16374" y="3591"/>
                    <a:pt x="25042" y="0"/>
                    <a:pt x="34081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1196561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6251891" y="5677182"/>
            <a:ext cx="3702698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Determine Where AI Can Fit Into Them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632011" y="5275301"/>
            <a:ext cx="4543193" cy="1730861"/>
            <a:chOff x="0" y="0"/>
            <a:chExt cx="1196561" cy="45586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96561" cy="455865"/>
            </a:xfrm>
            <a:custGeom>
              <a:avLst/>
              <a:gdLst/>
              <a:ahLst/>
              <a:cxnLst/>
              <a:rect r="r" b="b" t="t" l="l"/>
              <a:pathLst>
                <a:path h="455865" w="1196561">
                  <a:moveTo>
                    <a:pt x="34081" y="0"/>
                  </a:moveTo>
                  <a:lnTo>
                    <a:pt x="1162480" y="0"/>
                  </a:lnTo>
                  <a:cubicBezTo>
                    <a:pt x="1171519" y="0"/>
                    <a:pt x="1180187" y="3591"/>
                    <a:pt x="1186579" y="9982"/>
                  </a:cubicBezTo>
                  <a:cubicBezTo>
                    <a:pt x="1192970" y="16374"/>
                    <a:pt x="1196561" y="25042"/>
                    <a:pt x="1196561" y="34081"/>
                  </a:cubicBezTo>
                  <a:lnTo>
                    <a:pt x="1196561" y="421783"/>
                  </a:lnTo>
                  <a:cubicBezTo>
                    <a:pt x="1196561" y="430822"/>
                    <a:pt x="1192970" y="439491"/>
                    <a:pt x="1186579" y="445882"/>
                  </a:cubicBezTo>
                  <a:cubicBezTo>
                    <a:pt x="1180187" y="452274"/>
                    <a:pt x="1171519" y="455865"/>
                    <a:pt x="1162480" y="455865"/>
                  </a:cubicBezTo>
                  <a:lnTo>
                    <a:pt x="34081" y="455865"/>
                  </a:lnTo>
                  <a:cubicBezTo>
                    <a:pt x="25042" y="455865"/>
                    <a:pt x="16374" y="452274"/>
                    <a:pt x="9982" y="445882"/>
                  </a:cubicBezTo>
                  <a:cubicBezTo>
                    <a:pt x="3591" y="439491"/>
                    <a:pt x="0" y="430822"/>
                    <a:pt x="0" y="421783"/>
                  </a:cubicBezTo>
                  <a:lnTo>
                    <a:pt x="0" y="34081"/>
                  </a:lnTo>
                  <a:cubicBezTo>
                    <a:pt x="0" y="25042"/>
                    <a:pt x="3591" y="16374"/>
                    <a:pt x="9982" y="9982"/>
                  </a:cubicBezTo>
                  <a:cubicBezTo>
                    <a:pt x="16374" y="3591"/>
                    <a:pt x="25042" y="0"/>
                    <a:pt x="34081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196561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1052259" y="5727394"/>
            <a:ext cx="3589653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Make A Plan To Build &amp; Track Impact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632011" y="4490546"/>
            <a:ext cx="755301" cy="46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2"/>
              </a:lnSpc>
              <a:spcBef>
                <a:spcPct val="0"/>
              </a:spcBef>
            </a:pPr>
            <a:r>
              <a:rPr lang="en-US" b="true" sz="268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03</a:t>
            </a:r>
          </a:p>
        </p:txBody>
      </p: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28650"/>
            <a:ext cx="13077019" cy="115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00"/>
              </a:lnSpc>
            </a:pPr>
            <a:r>
              <a:rPr lang="en-US" sz="5000" b="true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This exercise helps you get organized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621896"/>
            <a:ext cx="13754452" cy="4728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1467" indent="-410733" lvl="1">
              <a:lnSpc>
                <a:spcPts val="7609"/>
              </a:lnSpc>
              <a:buFont typeface="Arial"/>
              <a:buChar char="•"/>
            </a:pPr>
            <a:r>
              <a:rPr lang="en-US" sz="3804">
                <a:solidFill>
                  <a:srgbClr val="FFFFFF"/>
                </a:solidFill>
                <a:latin typeface="Dazzed"/>
                <a:ea typeface="Dazzed"/>
                <a:cs typeface="Dazzed"/>
                <a:sym typeface="Dazzed"/>
              </a:rPr>
              <a:t>You audit your existing processes and might find ways to streamline them</a:t>
            </a:r>
          </a:p>
          <a:p>
            <a:pPr algn="l" marL="821467" indent="-410733" lvl="1">
              <a:lnSpc>
                <a:spcPts val="7609"/>
              </a:lnSpc>
              <a:buFont typeface="Arial"/>
              <a:buChar char="•"/>
            </a:pPr>
            <a:r>
              <a:rPr lang="en-US" sz="3804">
                <a:solidFill>
                  <a:srgbClr val="FFFFFF"/>
                </a:solidFill>
                <a:latin typeface="Dazzed"/>
                <a:ea typeface="Dazzed"/>
                <a:cs typeface="Dazzed"/>
                <a:sym typeface="Dazzed"/>
              </a:rPr>
              <a:t>You’ll know where you’re spending your time (and what’s draining it)</a:t>
            </a:r>
          </a:p>
          <a:p>
            <a:pPr algn="l" marL="821467" indent="-410733" lvl="1">
              <a:lnSpc>
                <a:spcPts val="7609"/>
              </a:lnSpc>
              <a:buFont typeface="Arial"/>
              <a:buChar char="•"/>
            </a:pPr>
            <a:r>
              <a:rPr lang="en-US" sz="3804">
                <a:solidFill>
                  <a:srgbClr val="FFFFFF"/>
                </a:solidFill>
                <a:latin typeface="Dazzed"/>
                <a:ea typeface="Dazzed"/>
                <a:cs typeface="Dazzed"/>
                <a:sym typeface="Dazzed"/>
              </a:rPr>
              <a:t>You can set goals based on FACTS</a:t>
            </a:r>
          </a:p>
        </p:txBody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221570" y="3823835"/>
            <a:ext cx="9844860" cy="2486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25"/>
              </a:lnSpc>
            </a:pPr>
            <a:r>
              <a:rPr lang="en-US" sz="7089" b="true">
                <a:solidFill>
                  <a:srgbClr val="FAE0FF"/>
                </a:solidFill>
                <a:latin typeface="Dazzed Bold"/>
                <a:ea typeface="Dazzed Bold"/>
                <a:cs typeface="Dazzed Bold"/>
                <a:sym typeface="Dazzed Bold"/>
              </a:rPr>
              <a:t>Document &amp; Diagram Your Processes</a:t>
            </a:r>
          </a:p>
        </p:txBody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12271" y="3839953"/>
            <a:ext cx="13263458" cy="880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09"/>
              </a:lnSpc>
            </a:pPr>
            <a:r>
              <a:rPr lang="en-US" sz="380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“Every day, I do [repetitive task] [number of times].”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981285" y="5261995"/>
            <a:ext cx="5427397" cy="880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09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Low-effort, high-value</a:t>
            </a:r>
          </a:p>
        </p:txBody>
      </p:sp>
    </p:spTree>
  </p:cSld>
  <p:clrMapOvr>
    <a:masterClrMapping/>
  </p:clrMapOvr>
</p:sld>
</file>

<file path=ppt/slides/slide59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589120"/>
            <a:ext cx="1847662" cy="585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Task 1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Task 2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Task 3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Task 4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Task 5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094947"/>
            <a:ext cx="1470848" cy="880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09"/>
              </a:lnSpc>
            </a:pPr>
            <a:r>
              <a:rPr lang="en-US" sz="380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Task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743437" y="1125358"/>
            <a:ext cx="3430282" cy="1124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3"/>
              </a:lnSpc>
            </a:pPr>
            <a:r>
              <a:rPr lang="en-US" sz="380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Number of Minutes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421493" y="1399747"/>
            <a:ext cx="3430282" cy="571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3"/>
              </a:lnSpc>
            </a:pPr>
            <a:r>
              <a:rPr lang="en-US" sz="380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Times / Day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099550" y="1125358"/>
            <a:ext cx="3957822" cy="1124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3"/>
              </a:lnSpc>
            </a:pPr>
            <a:r>
              <a:rPr lang="en-US" sz="380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How Annoying? (1-5)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64816" y="8656770"/>
            <a:ext cx="1494484" cy="601530"/>
          </a:xfrm>
          <a:custGeom>
            <a:avLst/>
            <a:gdLst/>
            <a:ahLst/>
            <a:cxnLst/>
            <a:rect r="r" b="b" t="t" l="l"/>
            <a:pathLst>
              <a:path h="601530" w="1494484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9741" y="2629735"/>
            <a:ext cx="5316570" cy="57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3"/>
              </a:lnSpc>
              <a:spcBef>
                <a:spcPct val="0"/>
              </a:spcBef>
            </a:pPr>
            <a:r>
              <a:rPr lang="en-US" b="true" sz="333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How to </a:t>
            </a:r>
            <a:r>
              <a:rPr lang="en-US" b="true" sz="333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solve</a:t>
            </a:r>
            <a:r>
              <a:rPr lang="en-US" b="true" sz="333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 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629741" y="4747762"/>
            <a:ext cx="4543193" cy="1730861"/>
            <a:chOff x="0" y="0"/>
            <a:chExt cx="1196561" cy="4558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96561" cy="455865"/>
            </a:xfrm>
            <a:custGeom>
              <a:avLst/>
              <a:gdLst/>
              <a:ahLst/>
              <a:cxnLst/>
              <a:rect r="r" b="b" t="t" l="l"/>
              <a:pathLst>
                <a:path h="455865" w="1196561">
                  <a:moveTo>
                    <a:pt x="34081" y="0"/>
                  </a:moveTo>
                  <a:lnTo>
                    <a:pt x="1162480" y="0"/>
                  </a:lnTo>
                  <a:cubicBezTo>
                    <a:pt x="1171519" y="0"/>
                    <a:pt x="1180187" y="3591"/>
                    <a:pt x="1186579" y="9982"/>
                  </a:cubicBezTo>
                  <a:cubicBezTo>
                    <a:pt x="1192970" y="16374"/>
                    <a:pt x="1196561" y="25042"/>
                    <a:pt x="1196561" y="34081"/>
                  </a:cubicBezTo>
                  <a:lnTo>
                    <a:pt x="1196561" y="421783"/>
                  </a:lnTo>
                  <a:cubicBezTo>
                    <a:pt x="1196561" y="430822"/>
                    <a:pt x="1192970" y="439491"/>
                    <a:pt x="1186579" y="445882"/>
                  </a:cubicBezTo>
                  <a:cubicBezTo>
                    <a:pt x="1180187" y="452274"/>
                    <a:pt x="1171519" y="455865"/>
                    <a:pt x="1162480" y="455865"/>
                  </a:cubicBezTo>
                  <a:lnTo>
                    <a:pt x="34081" y="455865"/>
                  </a:lnTo>
                  <a:cubicBezTo>
                    <a:pt x="25042" y="455865"/>
                    <a:pt x="16374" y="452274"/>
                    <a:pt x="9982" y="445882"/>
                  </a:cubicBezTo>
                  <a:cubicBezTo>
                    <a:pt x="3591" y="439491"/>
                    <a:pt x="0" y="430822"/>
                    <a:pt x="0" y="421783"/>
                  </a:cubicBezTo>
                  <a:lnTo>
                    <a:pt x="0" y="34081"/>
                  </a:lnTo>
                  <a:cubicBezTo>
                    <a:pt x="0" y="25042"/>
                    <a:pt x="3591" y="16374"/>
                    <a:pt x="9982" y="9982"/>
                  </a:cubicBezTo>
                  <a:cubicBezTo>
                    <a:pt x="16374" y="3591"/>
                    <a:pt x="25042" y="0"/>
                    <a:pt x="34081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1196561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629741" y="3973870"/>
            <a:ext cx="755301" cy="46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2"/>
              </a:lnSpc>
              <a:spcBef>
                <a:spcPct val="0"/>
              </a:spcBef>
            </a:pPr>
            <a:r>
              <a:rPr lang="en-US" b="true" sz="268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84061" y="5224409"/>
            <a:ext cx="3234552" cy="729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  <a:spcBef>
                <a:spcPct val="0"/>
              </a:spcBef>
            </a:pPr>
            <a:r>
              <a:rPr lang="en-US" b="true" sz="2067">
                <a:solidFill>
                  <a:srgbClr val="D1DA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Secure AI environment for all your team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432685" y="4747762"/>
            <a:ext cx="4182018" cy="1730861"/>
            <a:chOff x="0" y="0"/>
            <a:chExt cx="1101437" cy="45586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01437" cy="455865"/>
            </a:xfrm>
            <a:custGeom>
              <a:avLst/>
              <a:gdLst/>
              <a:ahLst/>
              <a:cxnLst/>
              <a:rect r="r" b="b" t="t" l="l"/>
              <a:pathLst>
                <a:path h="455865" w="1101437">
                  <a:moveTo>
                    <a:pt x="37025" y="0"/>
                  </a:moveTo>
                  <a:lnTo>
                    <a:pt x="1064412" y="0"/>
                  </a:lnTo>
                  <a:cubicBezTo>
                    <a:pt x="1084860" y="0"/>
                    <a:pt x="1101437" y="16577"/>
                    <a:pt x="1101437" y="37025"/>
                  </a:cubicBezTo>
                  <a:lnTo>
                    <a:pt x="1101437" y="418840"/>
                  </a:lnTo>
                  <a:cubicBezTo>
                    <a:pt x="1101437" y="439288"/>
                    <a:pt x="1084860" y="455865"/>
                    <a:pt x="1064412" y="455865"/>
                  </a:cubicBezTo>
                  <a:lnTo>
                    <a:pt x="37025" y="455865"/>
                  </a:lnTo>
                  <a:cubicBezTo>
                    <a:pt x="16577" y="455865"/>
                    <a:pt x="0" y="439288"/>
                    <a:pt x="0" y="418840"/>
                  </a:cubicBezTo>
                  <a:lnTo>
                    <a:pt x="0" y="37025"/>
                  </a:lnTo>
                  <a:cubicBezTo>
                    <a:pt x="0" y="16577"/>
                    <a:pt x="16577" y="0"/>
                    <a:pt x="37025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1101437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6432685" y="3973870"/>
            <a:ext cx="755301" cy="46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2"/>
              </a:lnSpc>
              <a:spcBef>
                <a:spcPct val="0"/>
              </a:spcBef>
            </a:pPr>
            <a:r>
              <a:rPr lang="en-US" b="true" sz="268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32685" y="5207196"/>
            <a:ext cx="4182018" cy="729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067" b="true">
                <a:solidFill>
                  <a:srgbClr val="D1DA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Track adoption </a:t>
            </a:r>
          </a:p>
          <a:p>
            <a:pPr algn="ctr">
              <a:lnSpc>
                <a:spcPts val="2894"/>
              </a:lnSpc>
              <a:spcBef>
                <a:spcPct val="0"/>
              </a:spcBef>
            </a:pPr>
            <a:r>
              <a:rPr lang="en-US" b="true" sz="2067">
                <a:solidFill>
                  <a:srgbClr val="D1DA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and usage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871878" y="4747762"/>
            <a:ext cx="5786381" cy="1730861"/>
            <a:chOff x="0" y="0"/>
            <a:chExt cx="1523985" cy="4558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23985" cy="455865"/>
            </a:xfrm>
            <a:custGeom>
              <a:avLst/>
              <a:gdLst/>
              <a:ahLst/>
              <a:cxnLst/>
              <a:rect r="r" b="b" t="t" l="l"/>
              <a:pathLst>
                <a:path h="455865" w="1523985">
                  <a:moveTo>
                    <a:pt x="26759" y="0"/>
                  </a:moveTo>
                  <a:lnTo>
                    <a:pt x="1497226" y="0"/>
                  </a:lnTo>
                  <a:cubicBezTo>
                    <a:pt x="1504323" y="0"/>
                    <a:pt x="1511129" y="2819"/>
                    <a:pt x="1516148" y="7838"/>
                  </a:cubicBezTo>
                  <a:cubicBezTo>
                    <a:pt x="1521166" y="12856"/>
                    <a:pt x="1523985" y="19662"/>
                    <a:pt x="1523985" y="26759"/>
                  </a:cubicBezTo>
                  <a:lnTo>
                    <a:pt x="1523985" y="429105"/>
                  </a:lnTo>
                  <a:cubicBezTo>
                    <a:pt x="1523985" y="436202"/>
                    <a:pt x="1521166" y="443009"/>
                    <a:pt x="1516148" y="448027"/>
                  </a:cubicBezTo>
                  <a:cubicBezTo>
                    <a:pt x="1511129" y="453045"/>
                    <a:pt x="1504323" y="455865"/>
                    <a:pt x="1497226" y="455865"/>
                  </a:cubicBezTo>
                  <a:lnTo>
                    <a:pt x="26759" y="455865"/>
                  </a:lnTo>
                  <a:cubicBezTo>
                    <a:pt x="19662" y="455865"/>
                    <a:pt x="12856" y="453045"/>
                    <a:pt x="7838" y="448027"/>
                  </a:cubicBezTo>
                  <a:cubicBezTo>
                    <a:pt x="2819" y="443009"/>
                    <a:pt x="0" y="436202"/>
                    <a:pt x="0" y="429105"/>
                  </a:cubicBezTo>
                  <a:lnTo>
                    <a:pt x="0" y="26759"/>
                  </a:lnTo>
                  <a:cubicBezTo>
                    <a:pt x="0" y="19662"/>
                    <a:pt x="2819" y="12856"/>
                    <a:pt x="7838" y="7838"/>
                  </a:cubicBezTo>
                  <a:cubicBezTo>
                    <a:pt x="12856" y="2819"/>
                    <a:pt x="19662" y="0"/>
                    <a:pt x="26759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66675"/>
              <a:ext cx="1523985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871878" y="3973870"/>
            <a:ext cx="755301" cy="46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2"/>
              </a:lnSpc>
              <a:spcBef>
                <a:spcPct val="0"/>
              </a:spcBef>
            </a:pPr>
            <a:r>
              <a:rPr lang="en-US" b="true" sz="268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440314" y="5207196"/>
            <a:ext cx="4649508" cy="729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  <a:spcBef>
                <a:spcPct val="0"/>
              </a:spcBef>
            </a:pPr>
            <a:r>
              <a:rPr lang="en-US" b="true" sz="2067">
                <a:solidFill>
                  <a:srgbClr val="D1DA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Training and use-case development for real business value</a:t>
            </a:r>
          </a:p>
        </p:txBody>
      </p:sp>
    </p:spTree>
  </p:cSld>
  <p:clrMapOvr>
    <a:masterClrMapping/>
  </p:clrMapOvr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96824" y="3276861"/>
            <a:ext cx="1979392" cy="882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09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Task 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196824" y="4409391"/>
            <a:ext cx="1979392" cy="882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09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Task 2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463566">
            <a:off x="1794279" y="2596290"/>
            <a:ext cx="2227296" cy="2450945"/>
          </a:xfrm>
          <a:custGeom>
            <a:avLst/>
            <a:gdLst/>
            <a:ahLst/>
            <a:cxnLst/>
            <a:rect r="r" b="b" t="t" l="l"/>
            <a:pathLst>
              <a:path h="2450945" w="2227296">
                <a:moveTo>
                  <a:pt x="0" y="0"/>
                </a:moveTo>
                <a:lnTo>
                  <a:pt x="2227297" y="0"/>
                </a:lnTo>
                <a:lnTo>
                  <a:pt x="2227297" y="2450945"/>
                </a:lnTo>
                <a:lnTo>
                  <a:pt x="0" y="24509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628650"/>
            <a:ext cx="14728606" cy="115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00"/>
              </a:lnSpc>
            </a:pPr>
            <a:r>
              <a:rPr lang="en-US" sz="5000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Start thinking about the steps for each task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96824" y="5539282"/>
            <a:ext cx="1979392" cy="882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09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Task 3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96824" y="6669174"/>
            <a:ext cx="1979392" cy="882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09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Task 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96824" y="7799066"/>
            <a:ext cx="1979392" cy="882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09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Task 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431474" y="4020746"/>
            <a:ext cx="1979392" cy="880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09"/>
              </a:lnSpc>
            </a:pPr>
            <a:r>
              <a:rPr lang="en-US" sz="3804">
                <a:solidFill>
                  <a:srgbClr val="000000"/>
                </a:solidFill>
                <a:latin typeface="Dazzed"/>
                <a:ea typeface="Dazzed"/>
                <a:cs typeface="Dazzed"/>
                <a:sym typeface="Dazzed"/>
              </a:rPr>
              <a:t>Step 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53686" y="4020746"/>
            <a:ext cx="1979392" cy="880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09"/>
              </a:lnSpc>
            </a:pPr>
            <a:r>
              <a:rPr lang="en-US" sz="3804">
                <a:solidFill>
                  <a:srgbClr val="000000"/>
                </a:solidFill>
                <a:latin typeface="Dazzed"/>
                <a:ea typeface="Dazzed"/>
                <a:cs typeface="Dazzed"/>
                <a:sym typeface="Dazzed"/>
              </a:rPr>
              <a:t>Step 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233922" y="3968981"/>
            <a:ext cx="1979392" cy="880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09"/>
              </a:lnSpc>
            </a:pPr>
            <a:r>
              <a:rPr lang="en-US" sz="3804">
                <a:solidFill>
                  <a:srgbClr val="000000"/>
                </a:solidFill>
                <a:latin typeface="Dazzed"/>
                <a:ea typeface="Dazzed"/>
                <a:cs typeface="Dazzed"/>
                <a:sym typeface="Dazzed"/>
              </a:rPr>
              <a:t>Step 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036711" y="6845772"/>
            <a:ext cx="1979392" cy="880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09"/>
              </a:lnSpc>
            </a:pPr>
            <a:r>
              <a:rPr lang="en-US" sz="3804">
                <a:solidFill>
                  <a:srgbClr val="000000"/>
                </a:solidFill>
                <a:latin typeface="Dazzed"/>
                <a:ea typeface="Dazzed"/>
                <a:cs typeface="Dazzed"/>
                <a:sym typeface="Dazzed"/>
              </a:rPr>
              <a:t>Step 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752812" y="6742440"/>
            <a:ext cx="1979392" cy="880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09"/>
              </a:lnSpc>
            </a:pPr>
            <a:r>
              <a:rPr lang="en-US" sz="3804">
                <a:solidFill>
                  <a:srgbClr val="000000"/>
                </a:solidFill>
                <a:latin typeface="Dazzed"/>
                <a:ea typeface="Dazzed"/>
                <a:cs typeface="Dazzed"/>
                <a:sym typeface="Dazzed"/>
              </a:rPr>
              <a:t>Step 5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271602" y="3285284"/>
            <a:ext cx="2299136" cy="2404326"/>
          </a:xfrm>
          <a:custGeom>
            <a:avLst/>
            <a:gdLst/>
            <a:ahLst/>
            <a:cxnLst/>
            <a:rect r="r" b="b" t="t" l="l"/>
            <a:pathLst>
              <a:path h="2404326" w="2299136">
                <a:moveTo>
                  <a:pt x="0" y="0"/>
                </a:moveTo>
                <a:lnTo>
                  <a:pt x="2299136" y="0"/>
                </a:lnTo>
                <a:lnTo>
                  <a:pt x="2299136" y="2404326"/>
                </a:lnTo>
                <a:lnTo>
                  <a:pt x="0" y="2404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593814" y="3319268"/>
            <a:ext cx="2299136" cy="2404326"/>
          </a:xfrm>
          <a:custGeom>
            <a:avLst/>
            <a:gdLst/>
            <a:ahLst/>
            <a:cxnLst/>
            <a:rect r="r" b="b" t="t" l="l"/>
            <a:pathLst>
              <a:path h="2404326" w="2299136">
                <a:moveTo>
                  <a:pt x="0" y="0"/>
                </a:moveTo>
                <a:lnTo>
                  <a:pt x="2299136" y="0"/>
                </a:lnTo>
                <a:lnTo>
                  <a:pt x="2299136" y="2404325"/>
                </a:lnTo>
                <a:lnTo>
                  <a:pt x="0" y="2404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074050" y="3319268"/>
            <a:ext cx="2299136" cy="2404326"/>
          </a:xfrm>
          <a:custGeom>
            <a:avLst/>
            <a:gdLst/>
            <a:ahLst/>
            <a:cxnLst/>
            <a:rect r="r" b="b" t="t" l="l"/>
            <a:pathLst>
              <a:path h="2404326" w="2299136">
                <a:moveTo>
                  <a:pt x="0" y="0"/>
                </a:moveTo>
                <a:lnTo>
                  <a:pt x="2299136" y="0"/>
                </a:lnTo>
                <a:lnTo>
                  <a:pt x="2299136" y="2404325"/>
                </a:lnTo>
                <a:lnTo>
                  <a:pt x="0" y="2404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876838" y="6196059"/>
            <a:ext cx="2299136" cy="2404326"/>
          </a:xfrm>
          <a:custGeom>
            <a:avLst/>
            <a:gdLst/>
            <a:ahLst/>
            <a:cxnLst/>
            <a:rect r="r" b="b" t="t" l="l"/>
            <a:pathLst>
              <a:path h="2404326" w="2299136">
                <a:moveTo>
                  <a:pt x="0" y="0"/>
                </a:moveTo>
                <a:lnTo>
                  <a:pt x="2299137" y="0"/>
                </a:lnTo>
                <a:lnTo>
                  <a:pt x="2299137" y="2404325"/>
                </a:lnTo>
                <a:lnTo>
                  <a:pt x="0" y="2404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1592940" y="6132803"/>
            <a:ext cx="2299136" cy="2404326"/>
          </a:xfrm>
          <a:custGeom>
            <a:avLst/>
            <a:gdLst/>
            <a:ahLst/>
            <a:cxnLst/>
            <a:rect r="r" b="b" t="t" l="l"/>
            <a:pathLst>
              <a:path h="2404326" w="2299136">
                <a:moveTo>
                  <a:pt x="0" y="0"/>
                </a:moveTo>
                <a:lnTo>
                  <a:pt x="2299136" y="0"/>
                </a:lnTo>
                <a:lnTo>
                  <a:pt x="2299136" y="2404326"/>
                </a:lnTo>
                <a:lnTo>
                  <a:pt x="0" y="2404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1.xml><?xml version="1.0" encoding="utf-8"?>
<p:sld xmlns:p="http://schemas.openxmlformats.org/presentationml/2006/main" xmlns:a="http://schemas.openxmlformats.org/drawingml/2006/main">
  <p:cSld>
    <p:bg>
      <p:bgPr>
        <a:solidFill>
          <a:srgbClr val="FAE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5008" y="4415312"/>
            <a:ext cx="7578992" cy="2996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7"/>
              </a:lnSpc>
            </a:pPr>
            <a:r>
              <a:rPr lang="en-US" sz="4058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"It's hard to come up with social media content and produce it fast enough."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818583" y="4206710"/>
            <a:ext cx="6580958" cy="3461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Research: 10 minutes</a:t>
            </a:r>
          </a:p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Copy: 10 minutes</a:t>
            </a:r>
          </a:p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Graphic: 20 minutes</a:t>
            </a:r>
          </a:p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Post to LinkedIn: 1 minute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394228" y="852140"/>
            <a:ext cx="3499543" cy="115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5000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Example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952047" y="3011703"/>
            <a:ext cx="2804913" cy="972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15"/>
              </a:lnSpc>
            </a:pPr>
            <a:r>
              <a:rPr lang="en-US" sz="4207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Task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056669" y="3011703"/>
            <a:ext cx="2804913" cy="972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15"/>
              </a:lnSpc>
            </a:pPr>
            <a:r>
              <a:rPr lang="en-US" sz="4207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Steps</a:t>
            </a:r>
          </a:p>
        </p:txBody>
      </p:sp>
    </p:spTree>
  </p:cSld>
  <p:clrMapOvr>
    <a:masterClrMapping/>
  </p:clrMapOvr>
</p:sld>
</file>

<file path=ppt/slides/slide6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5008" y="4415312"/>
            <a:ext cx="7578992" cy="2996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7"/>
              </a:lnSpc>
            </a:pPr>
            <a:r>
              <a:rPr lang="en-US" sz="4058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"It's hard to come up with social media content and produce it fast enough."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818583" y="4206710"/>
            <a:ext cx="6580958" cy="3461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Research: 10 minutes</a:t>
            </a:r>
          </a:p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Copy: 10 minutes</a:t>
            </a:r>
          </a:p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Graphic: 20 minutes</a:t>
            </a:r>
          </a:p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Post to LinkedIn: 1 minute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52047" y="3011703"/>
            <a:ext cx="2804913" cy="972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15"/>
              </a:lnSpc>
            </a:pPr>
            <a:r>
              <a:rPr lang="en-US" sz="4207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Task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056669" y="3011703"/>
            <a:ext cx="2804913" cy="972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15"/>
              </a:lnSpc>
            </a:pPr>
            <a:r>
              <a:rPr lang="en-US" sz="4207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Steps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2361720">
            <a:off x="9411071" y="2117456"/>
            <a:ext cx="7763744" cy="7356147"/>
          </a:xfrm>
          <a:custGeom>
            <a:avLst/>
            <a:gdLst/>
            <a:ahLst/>
            <a:cxnLst/>
            <a:rect r="r" b="b" t="t" l="l"/>
            <a:pathLst>
              <a:path h="7356147" w="7763744">
                <a:moveTo>
                  <a:pt x="0" y="0"/>
                </a:moveTo>
                <a:lnTo>
                  <a:pt x="7763744" y="0"/>
                </a:lnTo>
                <a:lnTo>
                  <a:pt x="7763744" y="7356147"/>
                </a:lnTo>
                <a:lnTo>
                  <a:pt x="0" y="7356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394228" y="852140"/>
            <a:ext cx="3499543" cy="115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5000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Example</a:t>
            </a:r>
          </a:p>
        </p:txBody>
      </p:sp>
    </p:spTree>
  </p:cSld>
  <p:clrMapOvr>
    <a:masterClrMapping/>
  </p:clrMapOvr>
</p:sld>
</file>

<file path=ppt/slides/slide6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38659" y="2170160"/>
            <a:ext cx="4172811" cy="914140"/>
            <a:chOff x="0" y="0"/>
            <a:chExt cx="1807268" cy="3959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59370" y="0"/>
                  </a:moveTo>
                  <a:lnTo>
                    <a:pt x="1747898" y="0"/>
                  </a:lnTo>
                  <a:cubicBezTo>
                    <a:pt x="1763644" y="0"/>
                    <a:pt x="1778745" y="6255"/>
                    <a:pt x="1789879" y="17389"/>
                  </a:cubicBezTo>
                  <a:cubicBezTo>
                    <a:pt x="1801013" y="28523"/>
                    <a:pt x="1807268" y="43624"/>
                    <a:pt x="1807268" y="59370"/>
                  </a:cubicBezTo>
                  <a:lnTo>
                    <a:pt x="1807268" y="336549"/>
                  </a:lnTo>
                  <a:cubicBezTo>
                    <a:pt x="1807268" y="352295"/>
                    <a:pt x="1801013" y="367396"/>
                    <a:pt x="1789879" y="378530"/>
                  </a:cubicBezTo>
                  <a:cubicBezTo>
                    <a:pt x="1778745" y="389664"/>
                    <a:pt x="1763644" y="395919"/>
                    <a:pt x="1747898" y="395919"/>
                  </a:cubicBezTo>
                  <a:lnTo>
                    <a:pt x="59370" y="395919"/>
                  </a:lnTo>
                  <a:cubicBezTo>
                    <a:pt x="26581" y="395919"/>
                    <a:pt x="0" y="369338"/>
                    <a:pt x="0" y="336549"/>
                  </a:cubicBezTo>
                  <a:lnTo>
                    <a:pt x="0" y="59370"/>
                  </a:lnTo>
                  <a:cubicBezTo>
                    <a:pt x="0" y="43624"/>
                    <a:pt x="6255" y="28523"/>
                    <a:pt x="17389" y="17389"/>
                  </a:cubicBezTo>
                  <a:cubicBezTo>
                    <a:pt x="28523" y="6255"/>
                    <a:pt x="43624" y="0"/>
                    <a:pt x="5937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38659" y="5300410"/>
            <a:ext cx="4172811" cy="914140"/>
            <a:chOff x="0" y="0"/>
            <a:chExt cx="1807268" cy="39591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59370" y="0"/>
                  </a:moveTo>
                  <a:lnTo>
                    <a:pt x="1747898" y="0"/>
                  </a:lnTo>
                  <a:cubicBezTo>
                    <a:pt x="1763644" y="0"/>
                    <a:pt x="1778745" y="6255"/>
                    <a:pt x="1789879" y="17389"/>
                  </a:cubicBezTo>
                  <a:cubicBezTo>
                    <a:pt x="1801013" y="28523"/>
                    <a:pt x="1807268" y="43624"/>
                    <a:pt x="1807268" y="59370"/>
                  </a:cubicBezTo>
                  <a:lnTo>
                    <a:pt x="1807268" y="336549"/>
                  </a:lnTo>
                  <a:cubicBezTo>
                    <a:pt x="1807268" y="352295"/>
                    <a:pt x="1801013" y="367396"/>
                    <a:pt x="1789879" y="378530"/>
                  </a:cubicBezTo>
                  <a:cubicBezTo>
                    <a:pt x="1778745" y="389664"/>
                    <a:pt x="1763644" y="395919"/>
                    <a:pt x="1747898" y="395919"/>
                  </a:cubicBezTo>
                  <a:lnTo>
                    <a:pt x="59370" y="395919"/>
                  </a:lnTo>
                  <a:cubicBezTo>
                    <a:pt x="26581" y="395919"/>
                    <a:pt x="0" y="369338"/>
                    <a:pt x="0" y="336549"/>
                  </a:cubicBezTo>
                  <a:lnTo>
                    <a:pt x="0" y="59370"/>
                  </a:lnTo>
                  <a:cubicBezTo>
                    <a:pt x="0" y="43624"/>
                    <a:pt x="6255" y="28523"/>
                    <a:pt x="17389" y="17389"/>
                  </a:cubicBezTo>
                  <a:cubicBezTo>
                    <a:pt x="28523" y="6255"/>
                    <a:pt x="43624" y="0"/>
                    <a:pt x="5937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086489" y="6969521"/>
            <a:ext cx="4172811" cy="914140"/>
            <a:chOff x="0" y="0"/>
            <a:chExt cx="1807268" cy="39591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59370" y="0"/>
                  </a:moveTo>
                  <a:lnTo>
                    <a:pt x="1747898" y="0"/>
                  </a:lnTo>
                  <a:cubicBezTo>
                    <a:pt x="1763644" y="0"/>
                    <a:pt x="1778745" y="6255"/>
                    <a:pt x="1789879" y="17389"/>
                  </a:cubicBezTo>
                  <a:cubicBezTo>
                    <a:pt x="1801013" y="28523"/>
                    <a:pt x="1807268" y="43624"/>
                    <a:pt x="1807268" y="59370"/>
                  </a:cubicBezTo>
                  <a:lnTo>
                    <a:pt x="1807268" y="336549"/>
                  </a:lnTo>
                  <a:cubicBezTo>
                    <a:pt x="1807268" y="352295"/>
                    <a:pt x="1801013" y="367396"/>
                    <a:pt x="1789879" y="378530"/>
                  </a:cubicBezTo>
                  <a:cubicBezTo>
                    <a:pt x="1778745" y="389664"/>
                    <a:pt x="1763644" y="395919"/>
                    <a:pt x="1747898" y="395919"/>
                  </a:cubicBezTo>
                  <a:lnTo>
                    <a:pt x="59370" y="395919"/>
                  </a:lnTo>
                  <a:cubicBezTo>
                    <a:pt x="26581" y="395919"/>
                    <a:pt x="0" y="369338"/>
                    <a:pt x="0" y="336549"/>
                  </a:cubicBezTo>
                  <a:lnTo>
                    <a:pt x="0" y="59370"/>
                  </a:lnTo>
                  <a:cubicBezTo>
                    <a:pt x="0" y="43624"/>
                    <a:pt x="6255" y="28523"/>
                    <a:pt x="17389" y="17389"/>
                  </a:cubicBezTo>
                  <a:cubicBezTo>
                    <a:pt x="28523" y="6255"/>
                    <a:pt x="43624" y="0"/>
                    <a:pt x="5937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782284" y="6969521"/>
            <a:ext cx="4172811" cy="914140"/>
            <a:chOff x="0" y="0"/>
            <a:chExt cx="1807268" cy="39591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59370" y="0"/>
                  </a:moveTo>
                  <a:lnTo>
                    <a:pt x="1747898" y="0"/>
                  </a:lnTo>
                  <a:cubicBezTo>
                    <a:pt x="1763644" y="0"/>
                    <a:pt x="1778745" y="6255"/>
                    <a:pt x="1789879" y="17389"/>
                  </a:cubicBezTo>
                  <a:cubicBezTo>
                    <a:pt x="1801013" y="28523"/>
                    <a:pt x="1807268" y="43624"/>
                    <a:pt x="1807268" y="59370"/>
                  </a:cubicBezTo>
                  <a:lnTo>
                    <a:pt x="1807268" y="336549"/>
                  </a:lnTo>
                  <a:cubicBezTo>
                    <a:pt x="1807268" y="352295"/>
                    <a:pt x="1801013" y="367396"/>
                    <a:pt x="1789879" y="378530"/>
                  </a:cubicBezTo>
                  <a:cubicBezTo>
                    <a:pt x="1778745" y="389664"/>
                    <a:pt x="1763644" y="395919"/>
                    <a:pt x="1747898" y="395919"/>
                  </a:cubicBezTo>
                  <a:lnTo>
                    <a:pt x="59370" y="395919"/>
                  </a:lnTo>
                  <a:cubicBezTo>
                    <a:pt x="26581" y="395919"/>
                    <a:pt x="0" y="369338"/>
                    <a:pt x="0" y="336549"/>
                  </a:cubicBezTo>
                  <a:lnTo>
                    <a:pt x="0" y="59370"/>
                  </a:lnTo>
                  <a:cubicBezTo>
                    <a:pt x="0" y="43624"/>
                    <a:pt x="6255" y="28523"/>
                    <a:pt x="17389" y="17389"/>
                  </a:cubicBezTo>
                  <a:cubicBezTo>
                    <a:pt x="28523" y="6255"/>
                    <a:pt x="43624" y="0"/>
                    <a:pt x="5937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6219734" y="2323444"/>
            <a:ext cx="1125100" cy="630056"/>
          </a:xfrm>
          <a:custGeom>
            <a:avLst/>
            <a:gdLst/>
            <a:ahLst/>
            <a:cxnLst/>
            <a:rect r="r" b="b" t="t" l="l"/>
            <a:pathLst>
              <a:path h="630056" w="1125100">
                <a:moveTo>
                  <a:pt x="0" y="0"/>
                </a:moveTo>
                <a:lnTo>
                  <a:pt x="1125101" y="0"/>
                </a:lnTo>
                <a:lnTo>
                  <a:pt x="1125101" y="630057"/>
                </a:lnTo>
                <a:lnTo>
                  <a:pt x="0" y="6300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545120" y="2381498"/>
            <a:ext cx="1233478" cy="513949"/>
          </a:xfrm>
          <a:custGeom>
            <a:avLst/>
            <a:gdLst/>
            <a:ahLst/>
            <a:cxnLst/>
            <a:rect r="r" b="b" t="t" l="l"/>
            <a:pathLst>
              <a:path h="513949" w="1233478">
                <a:moveTo>
                  <a:pt x="0" y="0"/>
                </a:moveTo>
                <a:lnTo>
                  <a:pt x="1233478" y="0"/>
                </a:lnTo>
                <a:lnTo>
                  <a:pt x="1233478" y="513949"/>
                </a:lnTo>
                <a:lnTo>
                  <a:pt x="0" y="5139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411878" y="2323444"/>
            <a:ext cx="607571" cy="607571"/>
          </a:xfrm>
          <a:custGeom>
            <a:avLst/>
            <a:gdLst/>
            <a:ahLst/>
            <a:cxnLst/>
            <a:rect r="r" b="b" t="t" l="l"/>
            <a:pathLst>
              <a:path h="607571" w="607571">
                <a:moveTo>
                  <a:pt x="0" y="0"/>
                </a:moveTo>
                <a:lnTo>
                  <a:pt x="607571" y="0"/>
                </a:lnTo>
                <a:lnTo>
                  <a:pt x="607571" y="607571"/>
                </a:lnTo>
                <a:lnTo>
                  <a:pt x="0" y="6075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859610" y="3350728"/>
            <a:ext cx="530909" cy="1652634"/>
          </a:xfrm>
          <a:custGeom>
            <a:avLst/>
            <a:gdLst/>
            <a:ahLst/>
            <a:cxnLst/>
            <a:rect r="r" b="b" t="t" l="l"/>
            <a:pathLst>
              <a:path h="1652634" w="530909">
                <a:moveTo>
                  <a:pt x="0" y="0"/>
                </a:moveTo>
                <a:lnTo>
                  <a:pt x="530908" y="0"/>
                </a:lnTo>
                <a:lnTo>
                  <a:pt x="530908" y="1652634"/>
                </a:lnTo>
                <a:lnTo>
                  <a:pt x="0" y="1652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038659" y="8432408"/>
            <a:ext cx="4172811" cy="914140"/>
            <a:chOff x="0" y="0"/>
            <a:chExt cx="1807268" cy="39591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59370" y="0"/>
                  </a:moveTo>
                  <a:lnTo>
                    <a:pt x="1747898" y="0"/>
                  </a:lnTo>
                  <a:cubicBezTo>
                    <a:pt x="1763644" y="0"/>
                    <a:pt x="1778745" y="6255"/>
                    <a:pt x="1789879" y="17389"/>
                  </a:cubicBezTo>
                  <a:cubicBezTo>
                    <a:pt x="1801013" y="28523"/>
                    <a:pt x="1807268" y="43624"/>
                    <a:pt x="1807268" y="59370"/>
                  </a:cubicBezTo>
                  <a:lnTo>
                    <a:pt x="1807268" y="336549"/>
                  </a:lnTo>
                  <a:cubicBezTo>
                    <a:pt x="1807268" y="352295"/>
                    <a:pt x="1801013" y="367396"/>
                    <a:pt x="1789879" y="378530"/>
                  </a:cubicBezTo>
                  <a:cubicBezTo>
                    <a:pt x="1778745" y="389664"/>
                    <a:pt x="1763644" y="395919"/>
                    <a:pt x="1747898" y="395919"/>
                  </a:cubicBezTo>
                  <a:lnTo>
                    <a:pt x="59370" y="395919"/>
                  </a:lnTo>
                  <a:cubicBezTo>
                    <a:pt x="26581" y="395919"/>
                    <a:pt x="0" y="369338"/>
                    <a:pt x="0" y="336549"/>
                  </a:cubicBezTo>
                  <a:lnTo>
                    <a:pt x="0" y="59370"/>
                  </a:lnTo>
                  <a:cubicBezTo>
                    <a:pt x="0" y="43624"/>
                    <a:pt x="6255" y="28523"/>
                    <a:pt x="17389" y="17389"/>
                  </a:cubicBezTo>
                  <a:cubicBezTo>
                    <a:pt x="28523" y="6255"/>
                    <a:pt x="43624" y="0"/>
                    <a:pt x="5937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2859610" y="6484499"/>
            <a:ext cx="530909" cy="1652634"/>
          </a:xfrm>
          <a:custGeom>
            <a:avLst/>
            <a:gdLst/>
            <a:ahLst/>
            <a:cxnLst/>
            <a:rect r="r" b="b" t="t" l="l"/>
            <a:pathLst>
              <a:path h="1652634" w="530909">
                <a:moveTo>
                  <a:pt x="0" y="0"/>
                </a:moveTo>
                <a:lnTo>
                  <a:pt x="530908" y="0"/>
                </a:lnTo>
                <a:lnTo>
                  <a:pt x="530908" y="1652634"/>
                </a:lnTo>
                <a:lnTo>
                  <a:pt x="0" y="1652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411878" y="5434810"/>
            <a:ext cx="1147271" cy="645340"/>
          </a:xfrm>
          <a:custGeom>
            <a:avLst/>
            <a:gdLst/>
            <a:ahLst/>
            <a:cxnLst/>
            <a:rect r="r" b="b" t="t" l="l"/>
            <a:pathLst>
              <a:path h="645340" w="1147271">
                <a:moveTo>
                  <a:pt x="0" y="0"/>
                </a:moveTo>
                <a:lnTo>
                  <a:pt x="1147272" y="0"/>
                </a:lnTo>
                <a:lnTo>
                  <a:pt x="1147272" y="645340"/>
                </a:lnTo>
                <a:lnTo>
                  <a:pt x="0" y="6453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7857086">
            <a:off x="5753995" y="7130447"/>
            <a:ext cx="530909" cy="1652634"/>
          </a:xfrm>
          <a:custGeom>
            <a:avLst/>
            <a:gdLst/>
            <a:ahLst/>
            <a:cxnLst/>
            <a:rect r="r" b="b" t="t" l="l"/>
            <a:pathLst>
              <a:path h="1652634" w="530909">
                <a:moveTo>
                  <a:pt x="0" y="0"/>
                </a:moveTo>
                <a:lnTo>
                  <a:pt x="530909" y="0"/>
                </a:lnTo>
                <a:lnTo>
                  <a:pt x="530909" y="1652634"/>
                </a:lnTo>
                <a:lnTo>
                  <a:pt x="0" y="1652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5400000">
            <a:off x="11755338" y="6600274"/>
            <a:ext cx="530909" cy="1652634"/>
          </a:xfrm>
          <a:custGeom>
            <a:avLst/>
            <a:gdLst/>
            <a:ahLst/>
            <a:cxnLst/>
            <a:rect r="r" b="b" t="t" l="l"/>
            <a:pathLst>
              <a:path h="1652634" w="530909">
                <a:moveTo>
                  <a:pt x="0" y="0"/>
                </a:moveTo>
                <a:lnTo>
                  <a:pt x="530909" y="0"/>
                </a:lnTo>
                <a:lnTo>
                  <a:pt x="530909" y="1652633"/>
                </a:lnTo>
                <a:lnTo>
                  <a:pt x="0" y="16526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277972" y="8137133"/>
            <a:ext cx="1001251" cy="934501"/>
          </a:xfrm>
          <a:custGeom>
            <a:avLst/>
            <a:gdLst/>
            <a:ahLst/>
            <a:cxnLst/>
            <a:rect r="r" b="b" t="t" l="l"/>
            <a:pathLst>
              <a:path h="934501" w="1001251">
                <a:moveTo>
                  <a:pt x="0" y="0"/>
                </a:moveTo>
                <a:lnTo>
                  <a:pt x="1001251" y="0"/>
                </a:lnTo>
                <a:lnTo>
                  <a:pt x="1001251" y="934501"/>
                </a:lnTo>
                <a:lnTo>
                  <a:pt x="0" y="9345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28700" y="628650"/>
            <a:ext cx="9336263" cy="115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00"/>
              </a:lnSpc>
            </a:pPr>
            <a:r>
              <a:rPr lang="en-US" sz="5000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Diagram the process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2869" y="2369913"/>
            <a:ext cx="3404390" cy="447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26"/>
              </a:lnSpc>
              <a:spcBef>
                <a:spcPct val="0"/>
              </a:spcBef>
            </a:pPr>
            <a:r>
              <a:rPr lang="en-US" b="true" sz="2518" spc="138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RESEARCH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22869" y="5500163"/>
            <a:ext cx="3404390" cy="447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26"/>
              </a:lnSpc>
              <a:spcBef>
                <a:spcPct val="0"/>
              </a:spcBef>
            </a:pPr>
            <a:r>
              <a:rPr lang="en-US" b="true" sz="2518" spc="138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COMPILE IN DOC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470700" y="7169274"/>
            <a:ext cx="3404390" cy="447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26"/>
              </a:lnSpc>
              <a:spcBef>
                <a:spcPct val="0"/>
              </a:spcBef>
            </a:pPr>
            <a:r>
              <a:rPr lang="en-US" b="true" sz="2518" spc="138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POST TO LINKEDIN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166495" y="7169274"/>
            <a:ext cx="3404390" cy="447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26"/>
              </a:lnSpc>
              <a:spcBef>
                <a:spcPct val="0"/>
              </a:spcBef>
            </a:pPr>
            <a:r>
              <a:rPr lang="en-US" b="true" sz="2518" spc="138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DESIGN GRAPHIC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622445" y="3633264"/>
            <a:ext cx="3159840" cy="705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5"/>
              </a:lnSpc>
            </a:pPr>
            <a:r>
              <a:rPr lang="en-US" sz="3082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 and paste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22869" y="8632161"/>
            <a:ext cx="3404390" cy="447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26"/>
              </a:lnSpc>
              <a:spcBef>
                <a:spcPct val="0"/>
              </a:spcBef>
            </a:pPr>
            <a:r>
              <a:rPr lang="en-US" b="true" sz="2518" spc="138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EDIT CONTENT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4593451" y="8107919"/>
            <a:ext cx="1158888" cy="648977"/>
          </a:xfrm>
          <a:custGeom>
            <a:avLst/>
            <a:gdLst/>
            <a:ahLst/>
            <a:cxnLst/>
            <a:rect r="r" b="b" t="t" l="l"/>
            <a:pathLst>
              <a:path h="648977" w="1158888">
                <a:moveTo>
                  <a:pt x="0" y="0"/>
                </a:moveTo>
                <a:lnTo>
                  <a:pt x="1158888" y="0"/>
                </a:lnTo>
                <a:lnTo>
                  <a:pt x="1158888" y="648978"/>
                </a:lnTo>
                <a:lnTo>
                  <a:pt x="0" y="64897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0570885" y="7992863"/>
            <a:ext cx="3159840" cy="705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5"/>
              </a:lnSpc>
            </a:pPr>
            <a:r>
              <a:rPr lang="en-US" sz="3082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 and paste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622445" y="6455162"/>
            <a:ext cx="3159840" cy="705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5"/>
              </a:lnSpc>
            </a:pPr>
            <a:r>
              <a:rPr lang="en-US" sz="3082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Human Review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294132" y="1682055"/>
            <a:ext cx="6580958" cy="3461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Research: 10 minutes</a:t>
            </a:r>
          </a:p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Copy: 10 minutes</a:t>
            </a:r>
          </a:p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Graphic: 20 minutes</a:t>
            </a:r>
          </a:p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Post to LinkedIn: 1 minute</a:t>
            </a:r>
          </a:p>
        </p:txBody>
      </p:sp>
    </p:spTree>
  </p:cSld>
  <p:clrMapOvr>
    <a:masterClrMapping/>
  </p:clrMapOvr>
</p:sld>
</file>

<file path=ppt/slides/slide64.xml><?xml version="1.0" encoding="utf-8"?>
<p:sld xmlns:p="http://schemas.openxmlformats.org/presentationml/2006/main" xmlns:a="http://schemas.openxmlformats.org/drawingml/2006/main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221570" y="3823835"/>
            <a:ext cx="9844860" cy="2486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25"/>
              </a:lnSpc>
            </a:pPr>
            <a:r>
              <a:rPr lang="en-US" sz="7089" b="true">
                <a:solidFill>
                  <a:srgbClr val="FAE0FF"/>
                </a:solidFill>
                <a:latin typeface="Dazzed Bold"/>
                <a:ea typeface="Dazzed Bold"/>
                <a:cs typeface="Dazzed Bold"/>
                <a:sym typeface="Dazzed Bold"/>
              </a:rPr>
              <a:t>Determine Where AI Can Fit Into Them</a:t>
            </a:r>
          </a:p>
        </p:txBody>
      </p:sp>
    </p:spTree>
  </p:cSld>
  <p:clrMapOvr>
    <a:masterClrMapping/>
  </p:clrMapOvr>
</p:sld>
</file>

<file path=ppt/slides/slide6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38659" y="2170160"/>
            <a:ext cx="4172811" cy="914140"/>
            <a:chOff x="0" y="0"/>
            <a:chExt cx="1807268" cy="3959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59370" y="0"/>
                  </a:moveTo>
                  <a:lnTo>
                    <a:pt x="1747898" y="0"/>
                  </a:lnTo>
                  <a:cubicBezTo>
                    <a:pt x="1763644" y="0"/>
                    <a:pt x="1778745" y="6255"/>
                    <a:pt x="1789879" y="17389"/>
                  </a:cubicBezTo>
                  <a:cubicBezTo>
                    <a:pt x="1801013" y="28523"/>
                    <a:pt x="1807268" y="43624"/>
                    <a:pt x="1807268" y="59370"/>
                  </a:cubicBezTo>
                  <a:lnTo>
                    <a:pt x="1807268" y="336549"/>
                  </a:lnTo>
                  <a:cubicBezTo>
                    <a:pt x="1807268" y="352295"/>
                    <a:pt x="1801013" y="367396"/>
                    <a:pt x="1789879" y="378530"/>
                  </a:cubicBezTo>
                  <a:cubicBezTo>
                    <a:pt x="1778745" y="389664"/>
                    <a:pt x="1763644" y="395919"/>
                    <a:pt x="1747898" y="395919"/>
                  </a:cubicBezTo>
                  <a:lnTo>
                    <a:pt x="59370" y="395919"/>
                  </a:lnTo>
                  <a:cubicBezTo>
                    <a:pt x="26581" y="395919"/>
                    <a:pt x="0" y="369338"/>
                    <a:pt x="0" y="336549"/>
                  </a:cubicBezTo>
                  <a:lnTo>
                    <a:pt x="0" y="59370"/>
                  </a:lnTo>
                  <a:cubicBezTo>
                    <a:pt x="0" y="43624"/>
                    <a:pt x="6255" y="28523"/>
                    <a:pt x="17389" y="17389"/>
                  </a:cubicBezTo>
                  <a:cubicBezTo>
                    <a:pt x="28523" y="6255"/>
                    <a:pt x="43624" y="0"/>
                    <a:pt x="5937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38659" y="5300410"/>
            <a:ext cx="4172811" cy="914140"/>
            <a:chOff x="0" y="0"/>
            <a:chExt cx="1807268" cy="39591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59370" y="0"/>
                  </a:moveTo>
                  <a:lnTo>
                    <a:pt x="1747898" y="0"/>
                  </a:lnTo>
                  <a:cubicBezTo>
                    <a:pt x="1763644" y="0"/>
                    <a:pt x="1778745" y="6255"/>
                    <a:pt x="1789879" y="17389"/>
                  </a:cubicBezTo>
                  <a:cubicBezTo>
                    <a:pt x="1801013" y="28523"/>
                    <a:pt x="1807268" y="43624"/>
                    <a:pt x="1807268" y="59370"/>
                  </a:cubicBezTo>
                  <a:lnTo>
                    <a:pt x="1807268" y="336549"/>
                  </a:lnTo>
                  <a:cubicBezTo>
                    <a:pt x="1807268" y="352295"/>
                    <a:pt x="1801013" y="367396"/>
                    <a:pt x="1789879" y="378530"/>
                  </a:cubicBezTo>
                  <a:cubicBezTo>
                    <a:pt x="1778745" y="389664"/>
                    <a:pt x="1763644" y="395919"/>
                    <a:pt x="1747898" y="395919"/>
                  </a:cubicBezTo>
                  <a:lnTo>
                    <a:pt x="59370" y="395919"/>
                  </a:lnTo>
                  <a:cubicBezTo>
                    <a:pt x="26581" y="395919"/>
                    <a:pt x="0" y="369338"/>
                    <a:pt x="0" y="336549"/>
                  </a:cubicBezTo>
                  <a:lnTo>
                    <a:pt x="0" y="59370"/>
                  </a:lnTo>
                  <a:cubicBezTo>
                    <a:pt x="0" y="43624"/>
                    <a:pt x="6255" y="28523"/>
                    <a:pt x="17389" y="17389"/>
                  </a:cubicBezTo>
                  <a:cubicBezTo>
                    <a:pt x="28523" y="6255"/>
                    <a:pt x="43624" y="0"/>
                    <a:pt x="5937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086489" y="6969521"/>
            <a:ext cx="4172811" cy="914140"/>
            <a:chOff x="0" y="0"/>
            <a:chExt cx="1807268" cy="39591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59370" y="0"/>
                  </a:moveTo>
                  <a:lnTo>
                    <a:pt x="1747898" y="0"/>
                  </a:lnTo>
                  <a:cubicBezTo>
                    <a:pt x="1763644" y="0"/>
                    <a:pt x="1778745" y="6255"/>
                    <a:pt x="1789879" y="17389"/>
                  </a:cubicBezTo>
                  <a:cubicBezTo>
                    <a:pt x="1801013" y="28523"/>
                    <a:pt x="1807268" y="43624"/>
                    <a:pt x="1807268" y="59370"/>
                  </a:cubicBezTo>
                  <a:lnTo>
                    <a:pt x="1807268" y="336549"/>
                  </a:lnTo>
                  <a:cubicBezTo>
                    <a:pt x="1807268" y="352295"/>
                    <a:pt x="1801013" y="367396"/>
                    <a:pt x="1789879" y="378530"/>
                  </a:cubicBezTo>
                  <a:cubicBezTo>
                    <a:pt x="1778745" y="389664"/>
                    <a:pt x="1763644" y="395919"/>
                    <a:pt x="1747898" y="395919"/>
                  </a:cubicBezTo>
                  <a:lnTo>
                    <a:pt x="59370" y="395919"/>
                  </a:lnTo>
                  <a:cubicBezTo>
                    <a:pt x="26581" y="395919"/>
                    <a:pt x="0" y="369338"/>
                    <a:pt x="0" y="336549"/>
                  </a:cubicBezTo>
                  <a:lnTo>
                    <a:pt x="0" y="59370"/>
                  </a:lnTo>
                  <a:cubicBezTo>
                    <a:pt x="0" y="43624"/>
                    <a:pt x="6255" y="28523"/>
                    <a:pt x="17389" y="17389"/>
                  </a:cubicBezTo>
                  <a:cubicBezTo>
                    <a:pt x="28523" y="6255"/>
                    <a:pt x="43624" y="0"/>
                    <a:pt x="5937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782284" y="6969521"/>
            <a:ext cx="4172811" cy="914140"/>
            <a:chOff x="0" y="0"/>
            <a:chExt cx="1807268" cy="39591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59370" y="0"/>
                  </a:moveTo>
                  <a:lnTo>
                    <a:pt x="1747898" y="0"/>
                  </a:lnTo>
                  <a:cubicBezTo>
                    <a:pt x="1763644" y="0"/>
                    <a:pt x="1778745" y="6255"/>
                    <a:pt x="1789879" y="17389"/>
                  </a:cubicBezTo>
                  <a:cubicBezTo>
                    <a:pt x="1801013" y="28523"/>
                    <a:pt x="1807268" y="43624"/>
                    <a:pt x="1807268" y="59370"/>
                  </a:cubicBezTo>
                  <a:lnTo>
                    <a:pt x="1807268" y="336549"/>
                  </a:lnTo>
                  <a:cubicBezTo>
                    <a:pt x="1807268" y="352295"/>
                    <a:pt x="1801013" y="367396"/>
                    <a:pt x="1789879" y="378530"/>
                  </a:cubicBezTo>
                  <a:cubicBezTo>
                    <a:pt x="1778745" y="389664"/>
                    <a:pt x="1763644" y="395919"/>
                    <a:pt x="1747898" y="395919"/>
                  </a:cubicBezTo>
                  <a:lnTo>
                    <a:pt x="59370" y="395919"/>
                  </a:lnTo>
                  <a:cubicBezTo>
                    <a:pt x="26581" y="395919"/>
                    <a:pt x="0" y="369338"/>
                    <a:pt x="0" y="336549"/>
                  </a:cubicBezTo>
                  <a:lnTo>
                    <a:pt x="0" y="59370"/>
                  </a:lnTo>
                  <a:cubicBezTo>
                    <a:pt x="0" y="43624"/>
                    <a:pt x="6255" y="28523"/>
                    <a:pt x="17389" y="17389"/>
                  </a:cubicBezTo>
                  <a:cubicBezTo>
                    <a:pt x="28523" y="6255"/>
                    <a:pt x="43624" y="0"/>
                    <a:pt x="5937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6219734" y="2323444"/>
            <a:ext cx="1125100" cy="630056"/>
          </a:xfrm>
          <a:custGeom>
            <a:avLst/>
            <a:gdLst/>
            <a:ahLst/>
            <a:cxnLst/>
            <a:rect r="r" b="b" t="t" l="l"/>
            <a:pathLst>
              <a:path h="630056" w="1125100">
                <a:moveTo>
                  <a:pt x="0" y="0"/>
                </a:moveTo>
                <a:lnTo>
                  <a:pt x="1125101" y="0"/>
                </a:lnTo>
                <a:lnTo>
                  <a:pt x="1125101" y="630057"/>
                </a:lnTo>
                <a:lnTo>
                  <a:pt x="0" y="6300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545120" y="2381498"/>
            <a:ext cx="1233478" cy="513949"/>
          </a:xfrm>
          <a:custGeom>
            <a:avLst/>
            <a:gdLst/>
            <a:ahLst/>
            <a:cxnLst/>
            <a:rect r="r" b="b" t="t" l="l"/>
            <a:pathLst>
              <a:path h="513949" w="1233478">
                <a:moveTo>
                  <a:pt x="0" y="0"/>
                </a:moveTo>
                <a:lnTo>
                  <a:pt x="1233478" y="0"/>
                </a:lnTo>
                <a:lnTo>
                  <a:pt x="1233478" y="513949"/>
                </a:lnTo>
                <a:lnTo>
                  <a:pt x="0" y="5139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411878" y="2323444"/>
            <a:ext cx="607571" cy="607571"/>
          </a:xfrm>
          <a:custGeom>
            <a:avLst/>
            <a:gdLst/>
            <a:ahLst/>
            <a:cxnLst/>
            <a:rect r="r" b="b" t="t" l="l"/>
            <a:pathLst>
              <a:path h="607571" w="607571">
                <a:moveTo>
                  <a:pt x="0" y="0"/>
                </a:moveTo>
                <a:lnTo>
                  <a:pt x="607571" y="0"/>
                </a:lnTo>
                <a:lnTo>
                  <a:pt x="607571" y="607571"/>
                </a:lnTo>
                <a:lnTo>
                  <a:pt x="0" y="6075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859610" y="3350728"/>
            <a:ext cx="530909" cy="1652634"/>
          </a:xfrm>
          <a:custGeom>
            <a:avLst/>
            <a:gdLst/>
            <a:ahLst/>
            <a:cxnLst/>
            <a:rect r="r" b="b" t="t" l="l"/>
            <a:pathLst>
              <a:path h="1652634" w="530909">
                <a:moveTo>
                  <a:pt x="0" y="0"/>
                </a:moveTo>
                <a:lnTo>
                  <a:pt x="530908" y="0"/>
                </a:lnTo>
                <a:lnTo>
                  <a:pt x="530908" y="1652634"/>
                </a:lnTo>
                <a:lnTo>
                  <a:pt x="0" y="1652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038659" y="8432408"/>
            <a:ext cx="4172811" cy="914140"/>
            <a:chOff x="0" y="0"/>
            <a:chExt cx="1807268" cy="39591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59370" y="0"/>
                  </a:moveTo>
                  <a:lnTo>
                    <a:pt x="1747898" y="0"/>
                  </a:lnTo>
                  <a:cubicBezTo>
                    <a:pt x="1763644" y="0"/>
                    <a:pt x="1778745" y="6255"/>
                    <a:pt x="1789879" y="17389"/>
                  </a:cubicBezTo>
                  <a:cubicBezTo>
                    <a:pt x="1801013" y="28523"/>
                    <a:pt x="1807268" y="43624"/>
                    <a:pt x="1807268" y="59370"/>
                  </a:cubicBezTo>
                  <a:lnTo>
                    <a:pt x="1807268" y="336549"/>
                  </a:lnTo>
                  <a:cubicBezTo>
                    <a:pt x="1807268" y="352295"/>
                    <a:pt x="1801013" y="367396"/>
                    <a:pt x="1789879" y="378530"/>
                  </a:cubicBezTo>
                  <a:cubicBezTo>
                    <a:pt x="1778745" y="389664"/>
                    <a:pt x="1763644" y="395919"/>
                    <a:pt x="1747898" y="395919"/>
                  </a:cubicBezTo>
                  <a:lnTo>
                    <a:pt x="59370" y="395919"/>
                  </a:lnTo>
                  <a:cubicBezTo>
                    <a:pt x="26581" y="395919"/>
                    <a:pt x="0" y="369338"/>
                    <a:pt x="0" y="336549"/>
                  </a:cubicBezTo>
                  <a:lnTo>
                    <a:pt x="0" y="59370"/>
                  </a:lnTo>
                  <a:cubicBezTo>
                    <a:pt x="0" y="43624"/>
                    <a:pt x="6255" y="28523"/>
                    <a:pt x="17389" y="17389"/>
                  </a:cubicBezTo>
                  <a:cubicBezTo>
                    <a:pt x="28523" y="6255"/>
                    <a:pt x="43624" y="0"/>
                    <a:pt x="5937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2859610" y="6484499"/>
            <a:ext cx="530909" cy="1652634"/>
          </a:xfrm>
          <a:custGeom>
            <a:avLst/>
            <a:gdLst/>
            <a:ahLst/>
            <a:cxnLst/>
            <a:rect r="r" b="b" t="t" l="l"/>
            <a:pathLst>
              <a:path h="1652634" w="530909">
                <a:moveTo>
                  <a:pt x="0" y="0"/>
                </a:moveTo>
                <a:lnTo>
                  <a:pt x="530908" y="0"/>
                </a:lnTo>
                <a:lnTo>
                  <a:pt x="530908" y="1652634"/>
                </a:lnTo>
                <a:lnTo>
                  <a:pt x="0" y="1652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411878" y="5434810"/>
            <a:ext cx="1147271" cy="645340"/>
          </a:xfrm>
          <a:custGeom>
            <a:avLst/>
            <a:gdLst/>
            <a:ahLst/>
            <a:cxnLst/>
            <a:rect r="r" b="b" t="t" l="l"/>
            <a:pathLst>
              <a:path h="645340" w="1147271">
                <a:moveTo>
                  <a:pt x="0" y="0"/>
                </a:moveTo>
                <a:lnTo>
                  <a:pt x="1147272" y="0"/>
                </a:lnTo>
                <a:lnTo>
                  <a:pt x="1147272" y="645340"/>
                </a:lnTo>
                <a:lnTo>
                  <a:pt x="0" y="6453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7857086">
            <a:off x="5753995" y="7130447"/>
            <a:ext cx="530909" cy="1652634"/>
          </a:xfrm>
          <a:custGeom>
            <a:avLst/>
            <a:gdLst/>
            <a:ahLst/>
            <a:cxnLst/>
            <a:rect r="r" b="b" t="t" l="l"/>
            <a:pathLst>
              <a:path h="1652634" w="530909">
                <a:moveTo>
                  <a:pt x="0" y="0"/>
                </a:moveTo>
                <a:lnTo>
                  <a:pt x="530909" y="0"/>
                </a:lnTo>
                <a:lnTo>
                  <a:pt x="530909" y="1652634"/>
                </a:lnTo>
                <a:lnTo>
                  <a:pt x="0" y="1652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5400000">
            <a:off x="11755338" y="6600274"/>
            <a:ext cx="530909" cy="1652634"/>
          </a:xfrm>
          <a:custGeom>
            <a:avLst/>
            <a:gdLst/>
            <a:ahLst/>
            <a:cxnLst/>
            <a:rect r="r" b="b" t="t" l="l"/>
            <a:pathLst>
              <a:path h="1652634" w="530909">
                <a:moveTo>
                  <a:pt x="0" y="0"/>
                </a:moveTo>
                <a:lnTo>
                  <a:pt x="530909" y="0"/>
                </a:lnTo>
                <a:lnTo>
                  <a:pt x="530909" y="1652633"/>
                </a:lnTo>
                <a:lnTo>
                  <a:pt x="0" y="16526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277972" y="8137133"/>
            <a:ext cx="1001251" cy="934501"/>
          </a:xfrm>
          <a:custGeom>
            <a:avLst/>
            <a:gdLst/>
            <a:ahLst/>
            <a:cxnLst/>
            <a:rect r="r" b="b" t="t" l="l"/>
            <a:pathLst>
              <a:path h="934501" w="1001251">
                <a:moveTo>
                  <a:pt x="0" y="0"/>
                </a:moveTo>
                <a:lnTo>
                  <a:pt x="1001251" y="0"/>
                </a:lnTo>
                <a:lnTo>
                  <a:pt x="1001251" y="934501"/>
                </a:lnTo>
                <a:lnTo>
                  <a:pt x="0" y="9345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28700" y="628650"/>
            <a:ext cx="9336263" cy="115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00"/>
              </a:lnSpc>
            </a:pPr>
            <a:r>
              <a:rPr lang="en-US" sz="5000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Where Does AI Fit In?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2869" y="2369913"/>
            <a:ext cx="3404390" cy="447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26"/>
              </a:lnSpc>
              <a:spcBef>
                <a:spcPct val="0"/>
              </a:spcBef>
            </a:pPr>
            <a:r>
              <a:rPr lang="en-US" b="true" sz="2518" spc="138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RESEARCH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22869" y="5500163"/>
            <a:ext cx="3404390" cy="447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26"/>
              </a:lnSpc>
              <a:spcBef>
                <a:spcPct val="0"/>
              </a:spcBef>
            </a:pPr>
            <a:r>
              <a:rPr lang="en-US" b="true" sz="2518" spc="138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COMPILE IN DOC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470700" y="7169274"/>
            <a:ext cx="3404390" cy="447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26"/>
              </a:lnSpc>
              <a:spcBef>
                <a:spcPct val="0"/>
              </a:spcBef>
            </a:pPr>
            <a:r>
              <a:rPr lang="en-US" b="true" sz="2518" spc="138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POST TO LINKEDIN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166495" y="7169274"/>
            <a:ext cx="3404390" cy="447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26"/>
              </a:lnSpc>
              <a:spcBef>
                <a:spcPct val="0"/>
              </a:spcBef>
            </a:pPr>
            <a:r>
              <a:rPr lang="en-US" b="true" sz="2518" spc="138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DESIGN GRAPHIC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622445" y="3633264"/>
            <a:ext cx="3159840" cy="705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5"/>
              </a:lnSpc>
            </a:pPr>
            <a:r>
              <a:rPr lang="en-US" sz="3082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 and paste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22869" y="8632161"/>
            <a:ext cx="3404390" cy="447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26"/>
              </a:lnSpc>
              <a:spcBef>
                <a:spcPct val="0"/>
              </a:spcBef>
            </a:pPr>
            <a:r>
              <a:rPr lang="en-US" b="true" sz="2518" spc="138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EDIT CONTENT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4593451" y="8107919"/>
            <a:ext cx="1158888" cy="648977"/>
          </a:xfrm>
          <a:custGeom>
            <a:avLst/>
            <a:gdLst/>
            <a:ahLst/>
            <a:cxnLst/>
            <a:rect r="r" b="b" t="t" l="l"/>
            <a:pathLst>
              <a:path h="648977" w="1158888">
                <a:moveTo>
                  <a:pt x="0" y="0"/>
                </a:moveTo>
                <a:lnTo>
                  <a:pt x="1158888" y="0"/>
                </a:lnTo>
                <a:lnTo>
                  <a:pt x="1158888" y="648978"/>
                </a:lnTo>
                <a:lnTo>
                  <a:pt x="0" y="64897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0570885" y="7992863"/>
            <a:ext cx="3159840" cy="705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5"/>
              </a:lnSpc>
            </a:pPr>
            <a:r>
              <a:rPr lang="en-US" sz="3082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 and paste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622445" y="6455162"/>
            <a:ext cx="3159840" cy="705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5"/>
              </a:lnSpc>
            </a:pPr>
            <a:r>
              <a:rPr lang="en-US" sz="3082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Human Review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030494" y="3457939"/>
            <a:ext cx="6899554" cy="1545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62"/>
              </a:lnSpc>
            </a:pPr>
            <a:r>
              <a:rPr lang="en-US" sz="6731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“Can I AI that?”</a:t>
            </a:r>
          </a:p>
        </p:txBody>
      </p:sp>
    </p:spTree>
  </p:cSld>
  <p:clrMapOvr>
    <a:masterClrMapping/>
  </p:clrMapOvr>
</p:sld>
</file>

<file path=ppt/slides/slide6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77857" y="1028700"/>
            <a:ext cx="3755636" cy="822749"/>
            <a:chOff x="0" y="0"/>
            <a:chExt cx="1807268" cy="3959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65965" y="0"/>
                  </a:moveTo>
                  <a:lnTo>
                    <a:pt x="1741303" y="0"/>
                  </a:lnTo>
                  <a:cubicBezTo>
                    <a:pt x="1777735" y="0"/>
                    <a:pt x="1807268" y="29534"/>
                    <a:pt x="1807268" y="65965"/>
                  </a:cubicBezTo>
                  <a:lnTo>
                    <a:pt x="1807268" y="329954"/>
                  </a:lnTo>
                  <a:cubicBezTo>
                    <a:pt x="1807268" y="366386"/>
                    <a:pt x="1777735" y="395919"/>
                    <a:pt x="1741303" y="395919"/>
                  </a:cubicBezTo>
                  <a:lnTo>
                    <a:pt x="65965" y="395919"/>
                  </a:lnTo>
                  <a:cubicBezTo>
                    <a:pt x="29534" y="395919"/>
                    <a:pt x="0" y="366386"/>
                    <a:pt x="0" y="329954"/>
                  </a:cubicBezTo>
                  <a:lnTo>
                    <a:pt x="0" y="65965"/>
                  </a:lnTo>
                  <a:cubicBezTo>
                    <a:pt x="0" y="29534"/>
                    <a:pt x="29534" y="0"/>
                    <a:pt x="65965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840957" y="1166660"/>
            <a:ext cx="1012619" cy="567067"/>
          </a:xfrm>
          <a:custGeom>
            <a:avLst/>
            <a:gdLst/>
            <a:ahLst/>
            <a:cxnLst/>
            <a:rect r="r" b="b" t="t" l="l"/>
            <a:pathLst>
              <a:path h="567067" w="1012619">
                <a:moveTo>
                  <a:pt x="0" y="0"/>
                </a:moveTo>
                <a:lnTo>
                  <a:pt x="1012620" y="0"/>
                </a:lnTo>
                <a:lnTo>
                  <a:pt x="1012620" y="567067"/>
                </a:lnTo>
                <a:lnTo>
                  <a:pt x="0" y="5670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033838" y="1218910"/>
            <a:ext cx="1110162" cy="462567"/>
          </a:xfrm>
          <a:custGeom>
            <a:avLst/>
            <a:gdLst/>
            <a:ahLst/>
            <a:cxnLst/>
            <a:rect r="r" b="b" t="t" l="l"/>
            <a:pathLst>
              <a:path h="462567" w="1110162">
                <a:moveTo>
                  <a:pt x="0" y="0"/>
                </a:moveTo>
                <a:lnTo>
                  <a:pt x="1110162" y="0"/>
                </a:lnTo>
                <a:lnTo>
                  <a:pt x="1110162" y="462567"/>
                </a:lnTo>
                <a:lnTo>
                  <a:pt x="0" y="4625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113866" y="1166660"/>
            <a:ext cx="546829" cy="546829"/>
          </a:xfrm>
          <a:custGeom>
            <a:avLst/>
            <a:gdLst/>
            <a:ahLst/>
            <a:cxnLst/>
            <a:rect r="r" b="b" t="t" l="l"/>
            <a:pathLst>
              <a:path h="546829" w="546829">
                <a:moveTo>
                  <a:pt x="0" y="0"/>
                </a:moveTo>
                <a:lnTo>
                  <a:pt x="546830" y="0"/>
                </a:lnTo>
                <a:lnTo>
                  <a:pt x="546830" y="546829"/>
                </a:lnTo>
                <a:lnTo>
                  <a:pt x="0" y="546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177857" y="3028900"/>
            <a:ext cx="3755636" cy="822749"/>
            <a:chOff x="0" y="0"/>
            <a:chExt cx="1807268" cy="39591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65965" y="0"/>
                  </a:moveTo>
                  <a:lnTo>
                    <a:pt x="1741303" y="0"/>
                  </a:lnTo>
                  <a:cubicBezTo>
                    <a:pt x="1777735" y="0"/>
                    <a:pt x="1807268" y="29534"/>
                    <a:pt x="1807268" y="65965"/>
                  </a:cubicBezTo>
                  <a:lnTo>
                    <a:pt x="1807268" y="329954"/>
                  </a:lnTo>
                  <a:cubicBezTo>
                    <a:pt x="1807268" y="366386"/>
                    <a:pt x="1777735" y="395919"/>
                    <a:pt x="1741303" y="395919"/>
                  </a:cubicBezTo>
                  <a:lnTo>
                    <a:pt x="65965" y="395919"/>
                  </a:lnTo>
                  <a:cubicBezTo>
                    <a:pt x="29534" y="395919"/>
                    <a:pt x="0" y="366386"/>
                    <a:pt x="0" y="329954"/>
                  </a:cubicBezTo>
                  <a:lnTo>
                    <a:pt x="0" y="65965"/>
                  </a:lnTo>
                  <a:cubicBezTo>
                    <a:pt x="0" y="29534"/>
                    <a:pt x="29534" y="0"/>
                    <a:pt x="65965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6113866" y="3149863"/>
            <a:ext cx="1032574" cy="580823"/>
          </a:xfrm>
          <a:custGeom>
            <a:avLst/>
            <a:gdLst/>
            <a:ahLst/>
            <a:cxnLst/>
            <a:rect r="r" b="b" t="t" l="l"/>
            <a:pathLst>
              <a:path h="580823" w="1032574">
                <a:moveTo>
                  <a:pt x="0" y="0"/>
                </a:moveTo>
                <a:lnTo>
                  <a:pt x="1032574" y="0"/>
                </a:lnTo>
                <a:lnTo>
                  <a:pt x="1032574" y="580823"/>
                </a:lnTo>
                <a:lnTo>
                  <a:pt x="0" y="5808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2169662" y="5027127"/>
            <a:ext cx="3755636" cy="822749"/>
            <a:chOff x="0" y="0"/>
            <a:chExt cx="1807268" cy="39591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65965" y="0"/>
                  </a:moveTo>
                  <a:lnTo>
                    <a:pt x="1741303" y="0"/>
                  </a:lnTo>
                  <a:cubicBezTo>
                    <a:pt x="1777735" y="0"/>
                    <a:pt x="1807268" y="29534"/>
                    <a:pt x="1807268" y="65965"/>
                  </a:cubicBezTo>
                  <a:lnTo>
                    <a:pt x="1807268" y="329954"/>
                  </a:lnTo>
                  <a:cubicBezTo>
                    <a:pt x="1807268" y="366386"/>
                    <a:pt x="1777735" y="395919"/>
                    <a:pt x="1741303" y="395919"/>
                  </a:cubicBezTo>
                  <a:lnTo>
                    <a:pt x="65965" y="395919"/>
                  </a:lnTo>
                  <a:cubicBezTo>
                    <a:pt x="29534" y="395919"/>
                    <a:pt x="0" y="366386"/>
                    <a:pt x="0" y="329954"/>
                  </a:cubicBezTo>
                  <a:lnTo>
                    <a:pt x="0" y="65965"/>
                  </a:lnTo>
                  <a:cubicBezTo>
                    <a:pt x="0" y="29534"/>
                    <a:pt x="29534" y="0"/>
                    <a:pt x="65965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169662" y="8435551"/>
            <a:ext cx="3755636" cy="822749"/>
            <a:chOff x="0" y="0"/>
            <a:chExt cx="1807268" cy="39591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65965" y="0"/>
                  </a:moveTo>
                  <a:lnTo>
                    <a:pt x="1741303" y="0"/>
                  </a:lnTo>
                  <a:cubicBezTo>
                    <a:pt x="1777735" y="0"/>
                    <a:pt x="1807268" y="29534"/>
                    <a:pt x="1807268" y="65965"/>
                  </a:cubicBezTo>
                  <a:lnTo>
                    <a:pt x="1807268" y="329954"/>
                  </a:lnTo>
                  <a:cubicBezTo>
                    <a:pt x="1807268" y="366386"/>
                    <a:pt x="1777735" y="395919"/>
                    <a:pt x="1741303" y="395919"/>
                  </a:cubicBezTo>
                  <a:lnTo>
                    <a:pt x="65965" y="395919"/>
                  </a:lnTo>
                  <a:cubicBezTo>
                    <a:pt x="29534" y="395919"/>
                    <a:pt x="0" y="366386"/>
                    <a:pt x="0" y="329954"/>
                  </a:cubicBezTo>
                  <a:lnTo>
                    <a:pt x="0" y="65965"/>
                  </a:lnTo>
                  <a:cubicBezTo>
                    <a:pt x="0" y="29534"/>
                    <a:pt x="29534" y="0"/>
                    <a:pt x="65965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177857" y="6467113"/>
            <a:ext cx="3755636" cy="822749"/>
            <a:chOff x="0" y="0"/>
            <a:chExt cx="1807268" cy="39591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65965" y="0"/>
                  </a:moveTo>
                  <a:lnTo>
                    <a:pt x="1741303" y="0"/>
                  </a:lnTo>
                  <a:cubicBezTo>
                    <a:pt x="1777735" y="0"/>
                    <a:pt x="1807268" y="29534"/>
                    <a:pt x="1807268" y="65965"/>
                  </a:cubicBezTo>
                  <a:lnTo>
                    <a:pt x="1807268" y="329954"/>
                  </a:lnTo>
                  <a:cubicBezTo>
                    <a:pt x="1807268" y="366386"/>
                    <a:pt x="1777735" y="395919"/>
                    <a:pt x="1741303" y="395919"/>
                  </a:cubicBezTo>
                  <a:lnTo>
                    <a:pt x="65965" y="395919"/>
                  </a:lnTo>
                  <a:cubicBezTo>
                    <a:pt x="29534" y="395919"/>
                    <a:pt x="0" y="366386"/>
                    <a:pt x="0" y="329954"/>
                  </a:cubicBezTo>
                  <a:lnTo>
                    <a:pt x="0" y="65965"/>
                  </a:lnTo>
                  <a:cubicBezTo>
                    <a:pt x="0" y="29534"/>
                    <a:pt x="29534" y="0"/>
                    <a:pt x="65965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6245288" y="6467113"/>
            <a:ext cx="901152" cy="841075"/>
          </a:xfrm>
          <a:custGeom>
            <a:avLst/>
            <a:gdLst/>
            <a:ahLst/>
            <a:cxnLst/>
            <a:rect r="r" b="b" t="t" l="l"/>
            <a:pathLst>
              <a:path h="841075" w="901152">
                <a:moveTo>
                  <a:pt x="0" y="0"/>
                </a:moveTo>
                <a:lnTo>
                  <a:pt x="901152" y="0"/>
                </a:lnTo>
                <a:lnTo>
                  <a:pt x="901152" y="841075"/>
                </a:lnTo>
                <a:lnTo>
                  <a:pt x="0" y="8410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245288" y="8554877"/>
            <a:ext cx="1043029" cy="584096"/>
          </a:xfrm>
          <a:custGeom>
            <a:avLst/>
            <a:gdLst/>
            <a:ahLst/>
            <a:cxnLst/>
            <a:rect r="r" b="b" t="t" l="l"/>
            <a:pathLst>
              <a:path h="584096" w="1043029">
                <a:moveTo>
                  <a:pt x="0" y="0"/>
                </a:moveTo>
                <a:lnTo>
                  <a:pt x="1043029" y="0"/>
                </a:lnTo>
                <a:lnTo>
                  <a:pt x="1043029" y="584096"/>
                </a:lnTo>
                <a:lnTo>
                  <a:pt x="0" y="5840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17683" y="1101583"/>
            <a:ext cx="879199" cy="676983"/>
          </a:xfrm>
          <a:custGeom>
            <a:avLst/>
            <a:gdLst/>
            <a:ahLst/>
            <a:cxnLst/>
            <a:rect r="r" b="b" t="t" l="l"/>
            <a:pathLst>
              <a:path h="676983" w="879199">
                <a:moveTo>
                  <a:pt x="0" y="0"/>
                </a:moveTo>
                <a:lnTo>
                  <a:pt x="879199" y="0"/>
                </a:lnTo>
                <a:lnTo>
                  <a:pt x="879199" y="676983"/>
                </a:lnTo>
                <a:lnTo>
                  <a:pt x="0" y="6769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17683" y="1970917"/>
            <a:ext cx="879199" cy="676983"/>
          </a:xfrm>
          <a:custGeom>
            <a:avLst/>
            <a:gdLst/>
            <a:ahLst/>
            <a:cxnLst/>
            <a:rect r="r" b="b" t="t" l="l"/>
            <a:pathLst>
              <a:path h="676983" w="879199">
                <a:moveTo>
                  <a:pt x="0" y="0"/>
                </a:moveTo>
                <a:lnTo>
                  <a:pt x="879199" y="0"/>
                </a:lnTo>
                <a:lnTo>
                  <a:pt x="879199" y="676983"/>
                </a:lnTo>
                <a:lnTo>
                  <a:pt x="0" y="6769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17683" y="3101783"/>
            <a:ext cx="879199" cy="676983"/>
          </a:xfrm>
          <a:custGeom>
            <a:avLst/>
            <a:gdLst/>
            <a:ahLst/>
            <a:cxnLst/>
            <a:rect r="r" b="b" t="t" l="l"/>
            <a:pathLst>
              <a:path h="676983" w="879199">
                <a:moveTo>
                  <a:pt x="0" y="0"/>
                </a:moveTo>
                <a:lnTo>
                  <a:pt x="879199" y="0"/>
                </a:lnTo>
                <a:lnTo>
                  <a:pt x="879199" y="676983"/>
                </a:lnTo>
                <a:lnTo>
                  <a:pt x="0" y="6769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117683" y="5100010"/>
            <a:ext cx="879199" cy="676983"/>
          </a:xfrm>
          <a:custGeom>
            <a:avLst/>
            <a:gdLst/>
            <a:ahLst/>
            <a:cxnLst/>
            <a:rect r="r" b="b" t="t" l="l"/>
            <a:pathLst>
              <a:path h="676983" w="879199">
                <a:moveTo>
                  <a:pt x="0" y="0"/>
                </a:moveTo>
                <a:lnTo>
                  <a:pt x="879199" y="0"/>
                </a:lnTo>
                <a:lnTo>
                  <a:pt x="879199" y="676983"/>
                </a:lnTo>
                <a:lnTo>
                  <a:pt x="0" y="6769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117683" y="8508434"/>
            <a:ext cx="879199" cy="676983"/>
          </a:xfrm>
          <a:custGeom>
            <a:avLst/>
            <a:gdLst/>
            <a:ahLst/>
            <a:cxnLst/>
            <a:rect r="r" b="b" t="t" l="l"/>
            <a:pathLst>
              <a:path h="676983" w="879199">
                <a:moveTo>
                  <a:pt x="0" y="0"/>
                </a:moveTo>
                <a:lnTo>
                  <a:pt x="879199" y="0"/>
                </a:lnTo>
                <a:lnTo>
                  <a:pt x="879199" y="676983"/>
                </a:lnTo>
                <a:lnTo>
                  <a:pt x="0" y="6769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172262" y="4060413"/>
            <a:ext cx="770041" cy="765549"/>
          </a:xfrm>
          <a:custGeom>
            <a:avLst/>
            <a:gdLst/>
            <a:ahLst/>
            <a:cxnLst/>
            <a:rect r="r" b="b" t="t" l="l"/>
            <a:pathLst>
              <a:path h="765549" w="770041">
                <a:moveTo>
                  <a:pt x="0" y="0"/>
                </a:moveTo>
                <a:lnTo>
                  <a:pt x="770041" y="0"/>
                </a:lnTo>
                <a:lnTo>
                  <a:pt x="770041" y="765549"/>
                </a:lnTo>
                <a:lnTo>
                  <a:pt x="0" y="7655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523656" y="1220867"/>
            <a:ext cx="3064038" cy="390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73"/>
              </a:lnSpc>
              <a:spcBef>
                <a:spcPct val="0"/>
              </a:spcBef>
            </a:pPr>
            <a:r>
              <a:rPr lang="en-US" b="true" sz="2266" spc="124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RESEARCH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177857" y="2007749"/>
            <a:ext cx="2843936" cy="640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277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 and paste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523656" y="3221067"/>
            <a:ext cx="3064038" cy="390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73"/>
              </a:lnSpc>
              <a:spcBef>
                <a:spcPct val="0"/>
              </a:spcBef>
            </a:pPr>
            <a:r>
              <a:rPr lang="en-US" b="true" sz="2266" spc="124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COMPILE IN DOC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515461" y="5219294"/>
            <a:ext cx="3064038" cy="390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73"/>
              </a:lnSpc>
              <a:spcBef>
                <a:spcPct val="0"/>
              </a:spcBef>
            </a:pPr>
            <a:r>
              <a:rPr lang="en-US" b="true" sz="2266" spc="124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EDIT CONTENT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177857" y="4013574"/>
            <a:ext cx="2843936" cy="640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277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Human Review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515461" y="8627718"/>
            <a:ext cx="3064038" cy="390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73"/>
              </a:lnSpc>
              <a:spcBef>
                <a:spcPct val="0"/>
              </a:spcBef>
            </a:pPr>
            <a:r>
              <a:rPr lang="en-US" b="true" sz="2266" spc="124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POST TO LINKEDIN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523656" y="6659281"/>
            <a:ext cx="3064038" cy="390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73"/>
              </a:lnSpc>
              <a:spcBef>
                <a:spcPct val="0"/>
              </a:spcBef>
            </a:pPr>
            <a:r>
              <a:rPr lang="en-US" b="true" sz="2266" spc="124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DESIGN GRAPHIC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169662" y="7470113"/>
            <a:ext cx="2843936" cy="640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277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 and paste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1117683" y="7516952"/>
            <a:ext cx="770041" cy="765549"/>
          </a:xfrm>
          <a:custGeom>
            <a:avLst/>
            <a:gdLst/>
            <a:ahLst/>
            <a:cxnLst/>
            <a:rect r="r" b="b" t="t" l="l"/>
            <a:pathLst>
              <a:path h="765549" w="770041">
                <a:moveTo>
                  <a:pt x="0" y="0"/>
                </a:moveTo>
                <a:lnTo>
                  <a:pt x="770041" y="0"/>
                </a:lnTo>
                <a:lnTo>
                  <a:pt x="770041" y="765549"/>
                </a:lnTo>
                <a:lnTo>
                  <a:pt x="0" y="7655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117683" y="6539996"/>
            <a:ext cx="879199" cy="676983"/>
          </a:xfrm>
          <a:custGeom>
            <a:avLst/>
            <a:gdLst/>
            <a:ahLst/>
            <a:cxnLst/>
            <a:rect r="r" b="b" t="t" l="l"/>
            <a:pathLst>
              <a:path h="676983" w="879199">
                <a:moveTo>
                  <a:pt x="0" y="0"/>
                </a:moveTo>
                <a:lnTo>
                  <a:pt x="879199" y="0"/>
                </a:lnTo>
                <a:lnTo>
                  <a:pt x="879199" y="676984"/>
                </a:lnTo>
                <a:lnTo>
                  <a:pt x="0" y="6769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0048875" y="883705"/>
            <a:ext cx="6404831" cy="1343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277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AI integrations with web search, Reddit, etc can do the research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048875" y="2508531"/>
            <a:ext cx="7007733" cy="1343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277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AI integrations with OneDrive can find my social media docs and update them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048875" y="4044865"/>
            <a:ext cx="7007733" cy="640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2774">
                <a:solidFill>
                  <a:srgbClr val="FE0200"/>
                </a:solidFill>
                <a:latin typeface="Dazzed"/>
                <a:ea typeface="Dazzed"/>
                <a:cs typeface="Dazzed"/>
                <a:sym typeface="Dazzed"/>
              </a:rPr>
              <a:t>Keep a human in the loop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048875" y="4880935"/>
            <a:ext cx="7007733" cy="640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277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Back to AI for final copy editing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048875" y="5910158"/>
            <a:ext cx="7007733" cy="1343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277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Use Nano Banana to generate an image based on the content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048875" y="7642350"/>
            <a:ext cx="7007733" cy="640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2774">
                <a:solidFill>
                  <a:srgbClr val="FE0200"/>
                </a:solidFill>
                <a:latin typeface="Dazzed"/>
                <a:ea typeface="Dazzed"/>
                <a:cs typeface="Dazzed"/>
                <a:sym typeface="Dazzed"/>
              </a:rPr>
              <a:t>Save the image to LinkedIn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048875" y="8417312"/>
            <a:ext cx="7007733" cy="640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277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AI integration with LinkedIn can post</a:t>
            </a:r>
          </a:p>
        </p:txBody>
      </p:sp>
    </p:spTree>
  </p:cSld>
  <p:clrMapOvr>
    <a:masterClrMapping/>
  </p:clrMapOvr>
</p:sld>
</file>

<file path=ppt/slides/slide6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E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77857" y="1028700"/>
            <a:ext cx="3755636" cy="822749"/>
            <a:chOff x="0" y="0"/>
            <a:chExt cx="1807268" cy="3959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65965" y="0"/>
                  </a:moveTo>
                  <a:lnTo>
                    <a:pt x="1741303" y="0"/>
                  </a:lnTo>
                  <a:cubicBezTo>
                    <a:pt x="1777735" y="0"/>
                    <a:pt x="1807268" y="29534"/>
                    <a:pt x="1807268" y="65965"/>
                  </a:cubicBezTo>
                  <a:lnTo>
                    <a:pt x="1807268" y="329954"/>
                  </a:lnTo>
                  <a:cubicBezTo>
                    <a:pt x="1807268" y="366386"/>
                    <a:pt x="1777735" y="395919"/>
                    <a:pt x="1741303" y="395919"/>
                  </a:cubicBezTo>
                  <a:lnTo>
                    <a:pt x="65965" y="395919"/>
                  </a:lnTo>
                  <a:cubicBezTo>
                    <a:pt x="29534" y="395919"/>
                    <a:pt x="0" y="366386"/>
                    <a:pt x="0" y="329954"/>
                  </a:cubicBezTo>
                  <a:lnTo>
                    <a:pt x="0" y="65965"/>
                  </a:lnTo>
                  <a:cubicBezTo>
                    <a:pt x="0" y="29534"/>
                    <a:pt x="29534" y="0"/>
                    <a:pt x="65965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840957" y="1166660"/>
            <a:ext cx="1012619" cy="567067"/>
          </a:xfrm>
          <a:custGeom>
            <a:avLst/>
            <a:gdLst/>
            <a:ahLst/>
            <a:cxnLst/>
            <a:rect r="r" b="b" t="t" l="l"/>
            <a:pathLst>
              <a:path h="567067" w="1012619">
                <a:moveTo>
                  <a:pt x="0" y="0"/>
                </a:moveTo>
                <a:lnTo>
                  <a:pt x="1012620" y="0"/>
                </a:lnTo>
                <a:lnTo>
                  <a:pt x="1012620" y="567067"/>
                </a:lnTo>
                <a:lnTo>
                  <a:pt x="0" y="5670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033838" y="1218910"/>
            <a:ext cx="1110162" cy="462567"/>
          </a:xfrm>
          <a:custGeom>
            <a:avLst/>
            <a:gdLst/>
            <a:ahLst/>
            <a:cxnLst/>
            <a:rect r="r" b="b" t="t" l="l"/>
            <a:pathLst>
              <a:path h="462567" w="1110162">
                <a:moveTo>
                  <a:pt x="0" y="0"/>
                </a:moveTo>
                <a:lnTo>
                  <a:pt x="1110162" y="0"/>
                </a:lnTo>
                <a:lnTo>
                  <a:pt x="1110162" y="462567"/>
                </a:lnTo>
                <a:lnTo>
                  <a:pt x="0" y="4625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113866" y="1166660"/>
            <a:ext cx="546829" cy="546829"/>
          </a:xfrm>
          <a:custGeom>
            <a:avLst/>
            <a:gdLst/>
            <a:ahLst/>
            <a:cxnLst/>
            <a:rect r="r" b="b" t="t" l="l"/>
            <a:pathLst>
              <a:path h="546829" w="546829">
                <a:moveTo>
                  <a:pt x="0" y="0"/>
                </a:moveTo>
                <a:lnTo>
                  <a:pt x="546830" y="0"/>
                </a:lnTo>
                <a:lnTo>
                  <a:pt x="546830" y="546829"/>
                </a:lnTo>
                <a:lnTo>
                  <a:pt x="0" y="546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177857" y="3028900"/>
            <a:ext cx="3755636" cy="822749"/>
            <a:chOff x="0" y="0"/>
            <a:chExt cx="1807268" cy="39591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65965" y="0"/>
                  </a:moveTo>
                  <a:lnTo>
                    <a:pt x="1741303" y="0"/>
                  </a:lnTo>
                  <a:cubicBezTo>
                    <a:pt x="1777735" y="0"/>
                    <a:pt x="1807268" y="29534"/>
                    <a:pt x="1807268" y="65965"/>
                  </a:cubicBezTo>
                  <a:lnTo>
                    <a:pt x="1807268" y="329954"/>
                  </a:lnTo>
                  <a:cubicBezTo>
                    <a:pt x="1807268" y="366386"/>
                    <a:pt x="1777735" y="395919"/>
                    <a:pt x="1741303" y="395919"/>
                  </a:cubicBezTo>
                  <a:lnTo>
                    <a:pt x="65965" y="395919"/>
                  </a:lnTo>
                  <a:cubicBezTo>
                    <a:pt x="29534" y="395919"/>
                    <a:pt x="0" y="366386"/>
                    <a:pt x="0" y="329954"/>
                  </a:cubicBezTo>
                  <a:lnTo>
                    <a:pt x="0" y="65965"/>
                  </a:lnTo>
                  <a:cubicBezTo>
                    <a:pt x="0" y="29534"/>
                    <a:pt x="29534" y="0"/>
                    <a:pt x="65965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6113866" y="3149863"/>
            <a:ext cx="1032574" cy="580823"/>
          </a:xfrm>
          <a:custGeom>
            <a:avLst/>
            <a:gdLst/>
            <a:ahLst/>
            <a:cxnLst/>
            <a:rect r="r" b="b" t="t" l="l"/>
            <a:pathLst>
              <a:path h="580823" w="1032574">
                <a:moveTo>
                  <a:pt x="0" y="0"/>
                </a:moveTo>
                <a:lnTo>
                  <a:pt x="1032574" y="0"/>
                </a:lnTo>
                <a:lnTo>
                  <a:pt x="1032574" y="580823"/>
                </a:lnTo>
                <a:lnTo>
                  <a:pt x="0" y="5808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2169662" y="5027127"/>
            <a:ext cx="3755636" cy="822749"/>
            <a:chOff x="0" y="0"/>
            <a:chExt cx="1807268" cy="39591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65965" y="0"/>
                  </a:moveTo>
                  <a:lnTo>
                    <a:pt x="1741303" y="0"/>
                  </a:lnTo>
                  <a:cubicBezTo>
                    <a:pt x="1777735" y="0"/>
                    <a:pt x="1807268" y="29534"/>
                    <a:pt x="1807268" y="65965"/>
                  </a:cubicBezTo>
                  <a:lnTo>
                    <a:pt x="1807268" y="329954"/>
                  </a:lnTo>
                  <a:cubicBezTo>
                    <a:pt x="1807268" y="366386"/>
                    <a:pt x="1777735" y="395919"/>
                    <a:pt x="1741303" y="395919"/>
                  </a:cubicBezTo>
                  <a:lnTo>
                    <a:pt x="65965" y="395919"/>
                  </a:lnTo>
                  <a:cubicBezTo>
                    <a:pt x="29534" y="395919"/>
                    <a:pt x="0" y="366386"/>
                    <a:pt x="0" y="329954"/>
                  </a:cubicBezTo>
                  <a:lnTo>
                    <a:pt x="0" y="65965"/>
                  </a:lnTo>
                  <a:cubicBezTo>
                    <a:pt x="0" y="29534"/>
                    <a:pt x="29534" y="0"/>
                    <a:pt x="65965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169662" y="8435551"/>
            <a:ext cx="3755636" cy="822749"/>
            <a:chOff x="0" y="0"/>
            <a:chExt cx="1807268" cy="39591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65965" y="0"/>
                  </a:moveTo>
                  <a:lnTo>
                    <a:pt x="1741303" y="0"/>
                  </a:lnTo>
                  <a:cubicBezTo>
                    <a:pt x="1777735" y="0"/>
                    <a:pt x="1807268" y="29534"/>
                    <a:pt x="1807268" y="65965"/>
                  </a:cubicBezTo>
                  <a:lnTo>
                    <a:pt x="1807268" y="329954"/>
                  </a:lnTo>
                  <a:cubicBezTo>
                    <a:pt x="1807268" y="366386"/>
                    <a:pt x="1777735" y="395919"/>
                    <a:pt x="1741303" y="395919"/>
                  </a:cubicBezTo>
                  <a:lnTo>
                    <a:pt x="65965" y="395919"/>
                  </a:lnTo>
                  <a:cubicBezTo>
                    <a:pt x="29534" y="395919"/>
                    <a:pt x="0" y="366386"/>
                    <a:pt x="0" y="329954"/>
                  </a:cubicBezTo>
                  <a:lnTo>
                    <a:pt x="0" y="65965"/>
                  </a:lnTo>
                  <a:cubicBezTo>
                    <a:pt x="0" y="29534"/>
                    <a:pt x="29534" y="0"/>
                    <a:pt x="65965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177857" y="6467113"/>
            <a:ext cx="3755636" cy="822749"/>
            <a:chOff x="0" y="0"/>
            <a:chExt cx="1807268" cy="39591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65965" y="0"/>
                  </a:moveTo>
                  <a:lnTo>
                    <a:pt x="1741303" y="0"/>
                  </a:lnTo>
                  <a:cubicBezTo>
                    <a:pt x="1777735" y="0"/>
                    <a:pt x="1807268" y="29534"/>
                    <a:pt x="1807268" y="65965"/>
                  </a:cubicBezTo>
                  <a:lnTo>
                    <a:pt x="1807268" y="329954"/>
                  </a:lnTo>
                  <a:cubicBezTo>
                    <a:pt x="1807268" y="366386"/>
                    <a:pt x="1777735" y="395919"/>
                    <a:pt x="1741303" y="395919"/>
                  </a:cubicBezTo>
                  <a:lnTo>
                    <a:pt x="65965" y="395919"/>
                  </a:lnTo>
                  <a:cubicBezTo>
                    <a:pt x="29534" y="395919"/>
                    <a:pt x="0" y="366386"/>
                    <a:pt x="0" y="329954"/>
                  </a:cubicBezTo>
                  <a:lnTo>
                    <a:pt x="0" y="65965"/>
                  </a:lnTo>
                  <a:cubicBezTo>
                    <a:pt x="0" y="29534"/>
                    <a:pt x="29534" y="0"/>
                    <a:pt x="65965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6245288" y="6467113"/>
            <a:ext cx="901152" cy="841075"/>
          </a:xfrm>
          <a:custGeom>
            <a:avLst/>
            <a:gdLst/>
            <a:ahLst/>
            <a:cxnLst/>
            <a:rect r="r" b="b" t="t" l="l"/>
            <a:pathLst>
              <a:path h="841075" w="901152">
                <a:moveTo>
                  <a:pt x="0" y="0"/>
                </a:moveTo>
                <a:lnTo>
                  <a:pt x="901152" y="0"/>
                </a:lnTo>
                <a:lnTo>
                  <a:pt x="901152" y="841075"/>
                </a:lnTo>
                <a:lnTo>
                  <a:pt x="0" y="8410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245288" y="8554877"/>
            <a:ext cx="1043029" cy="584096"/>
          </a:xfrm>
          <a:custGeom>
            <a:avLst/>
            <a:gdLst/>
            <a:ahLst/>
            <a:cxnLst/>
            <a:rect r="r" b="b" t="t" l="l"/>
            <a:pathLst>
              <a:path h="584096" w="1043029">
                <a:moveTo>
                  <a:pt x="0" y="0"/>
                </a:moveTo>
                <a:lnTo>
                  <a:pt x="1043029" y="0"/>
                </a:lnTo>
                <a:lnTo>
                  <a:pt x="1043029" y="584096"/>
                </a:lnTo>
                <a:lnTo>
                  <a:pt x="0" y="5840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17683" y="1101583"/>
            <a:ext cx="879199" cy="676983"/>
          </a:xfrm>
          <a:custGeom>
            <a:avLst/>
            <a:gdLst/>
            <a:ahLst/>
            <a:cxnLst/>
            <a:rect r="r" b="b" t="t" l="l"/>
            <a:pathLst>
              <a:path h="676983" w="879199">
                <a:moveTo>
                  <a:pt x="0" y="0"/>
                </a:moveTo>
                <a:lnTo>
                  <a:pt x="879199" y="0"/>
                </a:lnTo>
                <a:lnTo>
                  <a:pt x="879199" y="676983"/>
                </a:lnTo>
                <a:lnTo>
                  <a:pt x="0" y="6769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17683" y="1970917"/>
            <a:ext cx="879199" cy="676983"/>
          </a:xfrm>
          <a:custGeom>
            <a:avLst/>
            <a:gdLst/>
            <a:ahLst/>
            <a:cxnLst/>
            <a:rect r="r" b="b" t="t" l="l"/>
            <a:pathLst>
              <a:path h="676983" w="879199">
                <a:moveTo>
                  <a:pt x="0" y="0"/>
                </a:moveTo>
                <a:lnTo>
                  <a:pt x="879199" y="0"/>
                </a:lnTo>
                <a:lnTo>
                  <a:pt x="879199" y="676983"/>
                </a:lnTo>
                <a:lnTo>
                  <a:pt x="0" y="6769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17683" y="3101783"/>
            <a:ext cx="879199" cy="676983"/>
          </a:xfrm>
          <a:custGeom>
            <a:avLst/>
            <a:gdLst/>
            <a:ahLst/>
            <a:cxnLst/>
            <a:rect r="r" b="b" t="t" l="l"/>
            <a:pathLst>
              <a:path h="676983" w="879199">
                <a:moveTo>
                  <a:pt x="0" y="0"/>
                </a:moveTo>
                <a:lnTo>
                  <a:pt x="879199" y="0"/>
                </a:lnTo>
                <a:lnTo>
                  <a:pt x="879199" y="676983"/>
                </a:lnTo>
                <a:lnTo>
                  <a:pt x="0" y="6769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117683" y="5100010"/>
            <a:ext cx="879199" cy="676983"/>
          </a:xfrm>
          <a:custGeom>
            <a:avLst/>
            <a:gdLst/>
            <a:ahLst/>
            <a:cxnLst/>
            <a:rect r="r" b="b" t="t" l="l"/>
            <a:pathLst>
              <a:path h="676983" w="879199">
                <a:moveTo>
                  <a:pt x="0" y="0"/>
                </a:moveTo>
                <a:lnTo>
                  <a:pt x="879199" y="0"/>
                </a:lnTo>
                <a:lnTo>
                  <a:pt x="879199" y="676983"/>
                </a:lnTo>
                <a:lnTo>
                  <a:pt x="0" y="6769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117683" y="8508434"/>
            <a:ext cx="879199" cy="676983"/>
          </a:xfrm>
          <a:custGeom>
            <a:avLst/>
            <a:gdLst/>
            <a:ahLst/>
            <a:cxnLst/>
            <a:rect r="r" b="b" t="t" l="l"/>
            <a:pathLst>
              <a:path h="676983" w="879199">
                <a:moveTo>
                  <a:pt x="0" y="0"/>
                </a:moveTo>
                <a:lnTo>
                  <a:pt x="879199" y="0"/>
                </a:lnTo>
                <a:lnTo>
                  <a:pt x="879199" y="676983"/>
                </a:lnTo>
                <a:lnTo>
                  <a:pt x="0" y="6769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172262" y="4060413"/>
            <a:ext cx="770041" cy="765549"/>
          </a:xfrm>
          <a:custGeom>
            <a:avLst/>
            <a:gdLst/>
            <a:ahLst/>
            <a:cxnLst/>
            <a:rect r="r" b="b" t="t" l="l"/>
            <a:pathLst>
              <a:path h="765549" w="770041">
                <a:moveTo>
                  <a:pt x="0" y="0"/>
                </a:moveTo>
                <a:lnTo>
                  <a:pt x="770041" y="0"/>
                </a:lnTo>
                <a:lnTo>
                  <a:pt x="770041" y="765549"/>
                </a:lnTo>
                <a:lnTo>
                  <a:pt x="0" y="7655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523656" y="1220867"/>
            <a:ext cx="3064038" cy="390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73"/>
              </a:lnSpc>
              <a:spcBef>
                <a:spcPct val="0"/>
              </a:spcBef>
            </a:pPr>
            <a:r>
              <a:rPr lang="en-US" b="true" sz="2266" spc="124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RESEARCH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177857" y="2007749"/>
            <a:ext cx="2843936" cy="640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277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 and paste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523656" y="3221067"/>
            <a:ext cx="3064038" cy="390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73"/>
              </a:lnSpc>
              <a:spcBef>
                <a:spcPct val="0"/>
              </a:spcBef>
            </a:pPr>
            <a:r>
              <a:rPr lang="en-US" b="true" sz="2266" spc="124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COMPILE IN DOC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515461" y="5219294"/>
            <a:ext cx="3064038" cy="390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73"/>
              </a:lnSpc>
              <a:spcBef>
                <a:spcPct val="0"/>
              </a:spcBef>
            </a:pPr>
            <a:r>
              <a:rPr lang="en-US" b="true" sz="2266" spc="124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EDIT CONTENT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177857" y="4013574"/>
            <a:ext cx="2843936" cy="640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277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Human Review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515461" y="8627718"/>
            <a:ext cx="3064038" cy="390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73"/>
              </a:lnSpc>
              <a:spcBef>
                <a:spcPct val="0"/>
              </a:spcBef>
            </a:pPr>
            <a:r>
              <a:rPr lang="en-US" b="true" sz="2266" spc="124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POST TO LINKEDIN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523656" y="6659281"/>
            <a:ext cx="3064038" cy="390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73"/>
              </a:lnSpc>
              <a:spcBef>
                <a:spcPct val="0"/>
              </a:spcBef>
            </a:pPr>
            <a:r>
              <a:rPr lang="en-US" b="true" sz="2266" spc="124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DESIGN GRAPHIC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169662" y="7470113"/>
            <a:ext cx="2843936" cy="640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277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 and paste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1117683" y="7516952"/>
            <a:ext cx="770041" cy="765549"/>
          </a:xfrm>
          <a:custGeom>
            <a:avLst/>
            <a:gdLst/>
            <a:ahLst/>
            <a:cxnLst/>
            <a:rect r="r" b="b" t="t" l="l"/>
            <a:pathLst>
              <a:path h="765549" w="770041">
                <a:moveTo>
                  <a:pt x="0" y="0"/>
                </a:moveTo>
                <a:lnTo>
                  <a:pt x="770041" y="0"/>
                </a:lnTo>
                <a:lnTo>
                  <a:pt x="770041" y="765549"/>
                </a:lnTo>
                <a:lnTo>
                  <a:pt x="0" y="7655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117683" y="6539996"/>
            <a:ext cx="879199" cy="676983"/>
          </a:xfrm>
          <a:custGeom>
            <a:avLst/>
            <a:gdLst/>
            <a:ahLst/>
            <a:cxnLst/>
            <a:rect r="r" b="b" t="t" l="l"/>
            <a:pathLst>
              <a:path h="676983" w="879199">
                <a:moveTo>
                  <a:pt x="0" y="0"/>
                </a:moveTo>
                <a:lnTo>
                  <a:pt x="879199" y="0"/>
                </a:lnTo>
                <a:lnTo>
                  <a:pt x="879199" y="676984"/>
                </a:lnTo>
                <a:lnTo>
                  <a:pt x="0" y="6769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0412921" y="1943298"/>
            <a:ext cx="5247685" cy="2445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39"/>
              </a:lnSpc>
            </a:pPr>
            <a:r>
              <a:rPr lang="en-US" sz="5119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5 of 8 steps can be given to AI*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205589" y="5565816"/>
            <a:ext cx="5662350" cy="2624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14"/>
              </a:lnSpc>
            </a:pPr>
            <a:r>
              <a:rPr lang="en-US" sz="355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*You don’t need to be an AI expert - you just need to know what’s possible</a:t>
            </a:r>
          </a:p>
        </p:txBody>
      </p:sp>
    </p:spTree>
  </p:cSld>
  <p:clrMapOvr>
    <a:masterClrMapping/>
  </p:clrMapOvr>
</p:sld>
</file>

<file path=ppt/slides/slide68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12271" y="4069961"/>
            <a:ext cx="13263458" cy="1842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09"/>
              </a:lnSpc>
            </a:pPr>
            <a:r>
              <a:rPr lang="en-US" sz="380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Using your own diagrams, work in groups or individually to determine how Hatz can be leveraged.</a:t>
            </a:r>
          </a:p>
        </p:txBody>
      </p:sp>
    </p:spTree>
  </p:cSld>
  <p:clrMapOvr>
    <a:masterClrMapping/>
  </p:clrMapOvr>
</p:sld>
</file>

<file path=ppt/slides/slide69.xml><?xml version="1.0" encoding="utf-8"?>
<p:sld xmlns:p="http://schemas.openxmlformats.org/presentationml/2006/main" xmlns:a="http://schemas.openxmlformats.org/drawingml/2006/main">
  <p:cSld>
    <p:bg>
      <p:bgPr>
        <a:solidFill>
          <a:srgbClr val="FAE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704850"/>
            <a:ext cx="9087095" cy="944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27"/>
              </a:lnSpc>
            </a:pPr>
            <a:r>
              <a:rPr lang="en-US" sz="4113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How much time will this save me?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34701" y="2592479"/>
            <a:ext cx="2750232" cy="602495"/>
            <a:chOff x="0" y="0"/>
            <a:chExt cx="1807268" cy="39591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90080" y="0"/>
                  </a:moveTo>
                  <a:lnTo>
                    <a:pt x="1717188" y="0"/>
                  </a:lnTo>
                  <a:cubicBezTo>
                    <a:pt x="1766938" y="0"/>
                    <a:pt x="1807268" y="40330"/>
                    <a:pt x="1807268" y="90080"/>
                  </a:cubicBezTo>
                  <a:lnTo>
                    <a:pt x="1807268" y="305839"/>
                  </a:lnTo>
                  <a:cubicBezTo>
                    <a:pt x="1807268" y="355589"/>
                    <a:pt x="1766938" y="395919"/>
                    <a:pt x="1717188" y="395919"/>
                  </a:cubicBezTo>
                  <a:lnTo>
                    <a:pt x="90080" y="395919"/>
                  </a:lnTo>
                  <a:cubicBezTo>
                    <a:pt x="40330" y="395919"/>
                    <a:pt x="0" y="355589"/>
                    <a:pt x="0" y="305839"/>
                  </a:cubicBezTo>
                  <a:lnTo>
                    <a:pt x="0" y="90080"/>
                  </a:lnTo>
                  <a:cubicBezTo>
                    <a:pt x="0" y="40330"/>
                    <a:pt x="40330" y="0"/>
                    <a:pt x="9008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34701" y="4057215"/>
            <a:ext cx="2750232" cy="602495"/>
            <a:chOff x="0" y="0"/>
            <a:chExt cx="1807268" cy="39591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90080" y="0"/>
                  </a:moveTo>
                  <a:lnTo>
                    <a:pt x="1717188" y="0"/>
                  </a:lnTo>
                  <a:cubicBezTo>
                    <a:pt x="1766938" y="0"/>
                    <a:pt x="1807268" y="40330"/>
                    <a:pt x="1807268" y="90080"/>
                  </a:cubicBezTo>
                  <a:lnTo>
                    <a:pt x="1807268" y="305839"/>
                  </a:lnTo>
                  <a:cubicBezTo>
                    <a:pt x="1807268" y="355589"/>
                    <a:pt x="1766938" y="395919"/>
                    <a:pt x="1717188" y="395919"/>
                  </a:cubicBezTo>
                  <a:lnTo>
                    <a:pt x="90080" y="395919"/>
                  </a:lnTo>
                  <a:cubicBezTo>
                    <a:pt x="40330" y="395919"/>
                    <a:pt x="0" y="355589"/>
                    <a:pt x="0" y="305839"/>
                  </a:cubicBezTo>
                  <a:lnTo>
                    <a:pt x="0" y="90080"/>
                  </a:lnTo>
                  <a:cubicBezTo>
                    <a:pt x="0" y="40330"/>
                    <a:pt x="40330" y="0"/>
                    <a:pt x="9008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8700" y="5520505"/>
            <a:ext cx="2750232" cy="602495"/>
            <a:chOff x="0" y="0"/>
            <a:chExt cx="1807268" cy="39591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90080" y="0"/>
                  </a:moveTo>
                  <a:lnTo>
                    <a:pt x="1717188" y="0"/>
                  </a:lnTo>
                  <a:cubicBezTo>
                    <a:pt x="1766938" y="0"/>
                    <a:pt x="1807268" y="40330"/>
                    <a:pt x="1807268" y="90080"/>
                  </a:cubicBezTo>
                  <a:lnTo>
                    <a:pt x="1807268" y="305839"/>
                  </a:lnTo>
                  <a:cubicBezTo>
                    <a:pt x="1807268" y="355589"/>
                    <a:pt x="1766938" y="395919"/>
                    <a:pt x="1717188" y="395919"/>
                  </a:cubicBezTo>
                  <a:lnTo>
                    <a:pt x="90080" y="395919"/>
                  </a:lnTo>
                  <a:cubicBezTo>
                    <a:pt x="40330" y="395919"/>
                    <a:pt x="0" y="355589"/>
                    <a:pt x="0" y="305839"/>
                  </a:cubicBezTo>
                  <a:lnTo>
                    <a:pt x="0" y="90080"/>
                  </a:lnTo>
                  <a:cubicBezTo>
                    <a:pt x="0" y="40330"/>
                    <a:pt x="40330" y="0"/>
                    <a:pt x="9008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8016476"/>
            <a:ext cx="2750232" cy="602495"/>
            <a:chOff x="0" y="0"/>
            <a:chExt cx="1807268" cy="39591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90080" y="0"/>
                  </a:moveTo>
                  <a:lnTo>
                    <a:pt x="1717188" y="0"/>
                  </a:lnTo>
                  <a:cubicBezTo>
                    <a:pt x="1766938" y="0"/>
                    <a:pt x="1807268" y="40330"/>
                    <a:pt x="1807268" y="90080"/>
                  </a:cubicBezTo>
                  <a:lnTo>
                    <a:pt x="1807268" y="305839"/>
                  </a:lnTo>
                  <a:cubicBezTo>
                    <a:pt x="1807268" y="355589"/>
                    <a:pt x="1766938" y="395919"/>
                    <a:pt x="1717188" y="395919"/>
                  </a:cubicBezTo>
                  <a:lnTo>
                    <a:pt x="90080" y="395919"/>
                  </a:lnTo>
                  <a:cubicBezTo>
                    <a:pt x="40330" y="395919"/>
                    <a:pt x="0" y="355589"/>
                    <a:pt x="0" y="305839"/>
                  </a:cubicBezTo>
                  <a:lnTo>
                    <a:pt x="0" y="90080"/>
                  </a:lnTo>
                  <a:cubicBezTo>
                    <a:pt x="0" y="40330"/>
                    <a:pt x="40330" y="0"/>
                    <a:pt x="9008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34701" y="6575000"/>
            <a:ext cx="2750232" cy="602495"/>
            <a:chOff x="0" y="0"/>
            <a:chExt cx="1807268" cy="39591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90080" y="0"/>
                  </a:moveTo>
                  <a:lnTo>
                    <a:pt x="1717188" y="0"/>
                  </a:lnTo>
                  <a:cubicBezTo>
                    <a:pt x="1766938" y="0"/>
                    <a:pt x="1807268" y="40330"/>
                    <a:pt x="1807268" y="90080"/>
                  </a:cubicBezTo>
                  <a:lnTo>
                    <a:pt x="1807268" y="305839"/>
                  </a:lnTo>
                  <a:cubicBezTo>
                    <a:pt x="1807268" y="355589"/>
                    <a:pt x="1766938" y="395919"/>
                    <a:pt x="1717188" y="395919"/>
                  </a:cubicBezTo>
                  <a:lnTo>
                    <a:pt x="90080" y="395919"/>
                  </a:lnTo>
                  <a:cubicBezTo>
                    <a:pt x="40330" y="395919"/>
                    <a:pt x="0" y="355589"/>
                    <a:pt x="0" y="305839"/>
                  </a:cubicBezTo>
                  <a:lnTo>
                    <a:pt x="0" y="90080"/>
                  </a:lnTo>
                  <a:cubicBezTo>
                    <a:pt x="0" y="40330"/>
                    <a:pt x="40330" y="0"/>
                    <a:pt x="9008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287927" y="2729978"/>
            <a:ext cx="2243779" cy="289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23"/>
              </a:lnSpc>
              <a:spcBef>
                <a:spcPct val="0"/>
              </a:spcBef>
            </a:pPr>
            <a:r>
              <a:rPr lang="en-US" b="true" sz="1659" spc="91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RESEARCH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34701" y="3298409"/>
            <a:ext cx="2082599" cy="479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3"/>
              </a:lnSpc>
            </a:pPr>
            <a:r>
              <a:rPr lang="en-US" sz="2031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 and paste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87927" y="4194713"/>
            <a:ext cx="2243779" cy="289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23"/>
              </a:lnSpc>
              <a:spcBef>
                <a:spcPct val="0"/>
              </a:spcBef>
            </a:pPr>
            <a:r>
              <a:rPr lang="en-US" b="true" sz="1659" spc="91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COMPILE IN DOC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81927" y="5658004"/>
            <a:ext cx="2243779" cy="289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23"/>
              </a:lnSpc>
              <a:spcBef>
                <a:spcPct val="0"/>
              </a:spcBef>
            </a:pPr>
            <a:r>
              <a:rPr lang="en-US" b="true" sz="1659" spc="91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EDIT CONTENT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34701" y="4767264"/>
            <a:ext cx="2082599" cy="479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3"/>
              </a:lnSpc>
            </a:pPr>
            <a:r>
              <a:rPr lang="en-US" sz="2031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Human Review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81927" y="8153974"/>
            <a:ext cx="2243779" cy="289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23"/>
              </a:lnSpc>
              <a:spcBef>
                <a:spcPct val="0"/>
              </a:spcBef>
            </a:pPr>
            <a:r>
              <a:rPr lang="en-US" b="true" sz="1659" spc="91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POST TO LINKEDIN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87927" y="6712498"/>
            <a:ext cx="2243779" cy="289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23"/>
              </a:lnSpc>
              <a:spcBef>
                <a:spcPct val="0"/>
              </a:spcBef>
            </a:pPr>
            <a:r>
              <a:rPr lang="en-US" b="true" sz="1659" spc="91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DESIGN GRAPHIC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7298468"/>
            <a:ext cx="2082599" cy="479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3"/>
              </a:lnSpc>
            </a:pPr>
            <a:r>
              <a:rPr lang="en-US" sz="2031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 and paste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045895" y="2368421"/>
            <a:ext cx="10782436" cy="3461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Research: 10 minutes</a:t>
            </a:r>
          </a:p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Copy: 10 minutes </a:t>
            </a:r>
          </a:p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Graphic: 20 minutes</a:t>
            </a:r>
          </a:p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Post to LinkedIn: 1 minute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496629" y="6034902"/>
            <a:ext cx="4112825" cy="803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48"/>
              </a:lnSpc>
            </a:pPr>
            <a:r>
              <a:rPr lang="en-US" sz="352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Total: 40 minutes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27743" y="0"/>
            <a:ext cx="8060257" cy="10391324"/>
            <a:chOff x="0" y="0"/>
            <a:chExt cx="2122866" cy="27368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22866" cy="2736810"/>
            </a:xfrm>
            <a:custGeom>
              <a:avLst/>
              <a:gdLst/>
              <a:ahLst/>
              <a:cxnLst/>
              <a:rect r="r" b="b" t="t" l="l"/>
              <a:pathLst>
                <a:path h="2736810" w="2122866">
                  <a:moveTo>
                    <a:pt x="0" y="0"/>
                  </a:moveTo>
                  <a:lnTo>
                    <a:pt x="2122866" y="0"/>
                  </a:lnTo>
                  <a:lnTo>
                    <a:pt x="2122866" y="2736810"/>
                  </a:lnTo>
                  <a:lnTo>
                    <a:pt x="0" y="2736810"/>
                  </a:ln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122866" cy="27749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27743" y="0"/>
            <a:ext cx="8060257" cy="10287000"/>
          </a:xfrm>
          <a:custGeom>
            <a:avLst/>
            <a:gdLst/>
            <a:ahLst/>
            <a:cxnLst/>
            <a:rect r="r" b="b" t="t" l="l"/>
            <a:pathLst>
              <a:path h="10287000" w="8060257">
                <a:moveTo>
                  <a:pt x="0" y="0"/>
                </a:moveTo>
                <a:lnTo>
                  <a:pt x="8060257" y="0"/>
                </a:lnTo>
                <a:lnTo>
                  <a:pt x="80602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235" r="0" b="-223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783776"/>
            <a:ext cx="8113506" cy="5474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AI is big, complicated, and expensive. </a:t>
            </a:r>
          </a:p>
          <a:p>
            <a:pPr algn="l">
              <a:lnSpc>
                <a:spcPts val="4854"/>
              </a:lnSpc>
            </a:pPr>
          </a:p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It’s not for your business.</a:t>
            </a:r>
          </a:p>
          <a:p>
            <a:pPr algn="l">
              <a:lnSpc>
                <a:spcPts val="4854"/>
              </a:lnSpc>
            </a:pPr>
          </a:p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Your employees aren’t using it. </a:t>
            </a:r>
          </a:p>
          <a:p>
            <a:pPr algn="l">
              <a:lnSpc>
                <a:spcPts val="4854"/>
              </a:lnSpc>
            </a:pPr>
          </a:p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You should wait for it to develop more.</a:t>
            </a:r>
          </a:p>
          <a:p>
            <a:pPr algn="l">
              <a:lnSpc>
                <a:spcPts val="4854"/>
              </a:lnSpc>
            </a:pPr>
          </a:p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It will replace you.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76300"/>
            <a:ext cx="4213522" cy="1230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25"/>
              </a:lnSpc>
            </a:pPr>
            <a:r>
              <a:rPr lang="en-US" sz="7089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AI Myths</a:t>
            </a:r>
          </a:p>
        </p:txBody>
      </p:sp>
    </p:spTree>
  </p:cSld>
  <p:clrMapOvr>
    <a:masterClrMapping/>
  </p:clrMapOvr>
</p:sld>
</file>

<file path=ppt/slides/slide70.xml><?xml version="1.0" encoding="utf-8"?>
<p:sld xmlns:p="http://schemas.openxmlformats.org/presentationml/2006/main" xmlns:a="http://schemas.openxmlformats.org/drawingml/2006/main">
  <p:cSld>
    <p:bg>
      <p:bgPr>
        <a:solidFill>
          <a:srgbClr val="FAE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34701" y="2592479"/>
            <a:ext cx="2750232" cy="602495"/>
            <a:chOff x="0" y="0"/>
            <a:chExt cx="1807268" cy="3959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90080" y="0"/>
                  </a:moveTo>
                  <a:lnTo>
                    <a:pt x="1717188" y="0"/>
                  </a:lnTo>
                  <a:cubicBezTo>
                    <a:pt x="1766938" y="0"/>
                    <a:pt x="1807268" y="40330"/>
                    <a:pt x="1807268" y="90080"/>
                  </a:cubicBezTo>
                  <a:lnTo>
                    <a:pt x="1807268" y="305839"/>
                  </a:lnTo>
                  <a:cubicBezTo>
                    <a:pt x="1807268" y="355589"/>
                    <a:pt x="1766938" y="395919"/>
                    <a:pt x="1717188" y="395919"/>
                  </a:cubicBezTo>
                  <a:lnTo>
                    <a:pt x="90080" y="395919"/>
                  </a:lnTo>
                  <a:cubicBezTo>
                    <a:pt x="40330" y="395919"/>
                    <a:pt x="0" y="355589"/>
                    <a:pt x="0" y="305839"/>
                  </a:cubicBezTo>
                  <a:lnTo>
                    <a:pt x="0" y="90080"/>
                  </a:lnTo>
                  <a:cubicBezTo>
                    <a:pt x="0" y="40330"/>
                    <a:pt x="40330" y="0"/>
                    <a:pt x="9008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34701" y="4057215"/>
            <a:ext cx="2750232" cy="602495"/>
            <a:chOff x="0" y="0"/>
            <a:chExt cx="1807268" cy="39591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90080" y="0"/>
                  </a:moveTo>
                  <a:lnTo>
                    <a:pt x="1717188" y="0"/>
                  </a:lnTo>
                  <a:cubicBezTo>
                    <a:pt x="1766938" y="0"/>
                    <a:pt x="1807268" y="40330"/>
                    <a:pt x="1807268" y="90080"/>
                  </a:cubicBezTo>
                  <a:lnTo>
                    <a:pt x="1807268" y="305839"/>
                  </a:lnTo>
                  <a:cubicBezTo>
                    <a:pt x="1807268" y="355589"/>
                    <a:pt x="1766938" y="395919"/>
                    <a:pt x="1717188" y="395919"/>
                  </a:cubicBezTo>
                  <a:lnTo>
                    <a:pt x="90080" y="395919"/>
                  </a:lnTo>
                  <a:cubicBezTo>
                    <a:pt x="40330" y="395919"/>
                    <a:pt x="0" y="355589"/>
                    <a:pt x="0" y="305839"/>
                  </a:cubicBezTo>
                  <a:lnTo>
                    <a:pt x="0" y="90080"/>
                  </a:lnTo>
                  <a:cubicBezTo>
                    <a:pt x="0" y="40330"/>
                    <a:pt x="40330" y="0"/>
                    <a:pt x="9008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5520505"/>
            <a:ext cx="2750232" cy="602495"/>
            <a:chOff x="0" y="0"/>
            <a:chExt cx="1807268" cy="39591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90080" y="0"/>
                  </a:moveTo>
                  <a:lnTo>
                    <a:pt x="1717188" y="0"/>
                  </a:lnTo>
                  <a:cubicBezTo>
                    <a:pt x="1766938" y="0"/>
                    <a:pt x="1807268" y="40330"/>
                    <a:pt x="1807268" y="90080"/>
                  </a:cubicBezTo>
                  <a:lnTo>
                    <a:pt x="1807268" y="305839"/>
                  </a:lnTo>
                  <a:cubicBezTo>
                    <a:pt x="1807268" y="355589"/>
                    <a:pt x="1766938" y="395919"/>
                    <a:pt x="1717188" y="395919"/>
                  </a:cubicBezTo>
                  <a:lnTo>
                    <a:pt x="90080" y="395919"/>
                  </a:lnTo>
                  <a:cubicBezTo>
                    <a:pt x="40330" y="395919"/>
                    <a:pt x="0" y="355589"/>
                    <a:pt x="0" y="305839"/>
                  </a:cubicBezTo>
                  <a:lnTo>
                    <a:pt x="0" y="90080"/>
                  </a:lnTo>
                  <a:cubicBezTo>
                    <a:pt x="0" y="40330"/>
                    <a:pt x="40330" y="0"/>
                    <a:pt x="9008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8016476"/>
            <a:ext cx="2750232" cy="602495"/>
            <a:chOff x="0" y="0"/>
            <a:chExt cx="1807268" cy="39591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90080" y="0"/>
                  </a:moveTo>
                  <a:lnTo>
                    <a:pt x="1717188" y="0"/>
                  </a:lnTo>
                  <a:cubicBezTo>
                    <a:pt x="1766938" y="0"/>
                    <a:pt x="1807268" y="40330"/>
                    <a:pt x="1807268" y="90080"/>
                  </a:cubicBezTo>
                  <a:lnTo>
                    <a:pt x="1807268" y="305839"/>
                  </a:lnTo>
                  <a:cubicBezTo>
                    <a:pt x="1807268" y="355589"/>
                    <a:pt x="1766938" y="395919"/>
                    <a:pt x="1717188" y="395919"/>
                  </a:cubicBezTo>
                  <a:lnTo>
                    <a:pt x="90080" y="395919"/>
                  </a:lnTo>
                  <a:cubicBezTo>
                    <a:pt x="40330" y="395919"/>
                    <a:pt x="0" y="355589"/>
                    <a:pt x="0" y="305839"/>
                  </a:cubicBezTo>
                  <a:lnTo>
                    <a:pt x="0" y="90080"/>
                  </a:lnTo>
                  <a:cubicBezTo>
                    <a:pt x="0" y="40330"/>
                    <a:pt x="40330" y="0"/>
                    <a:pt x="9008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34701" y="6575000"/>
            <a:ext cx="2750232" cy="602495"/>
            <a:chOff x="0" y="0"/>
            <a:chExt cx="1807268" cy="39591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07268" cy="395919"/>
            </a:xfrm>
            <a:custGeom>
              <a:avLst/>
              <a:gdLst/>
              <a:ahLst/>
              <a:cxnLst/>
              <a:rect r="r" b="b" t="t" l="l"/>
              <a:pathLst>
                <a:path h="395919" w="1807268">
                  <a:moveTo>
                    <a:pt x="90080" y="0"/>
                  </a:moveTo>
                  <a:lnTo>
                    <a:pt x="1717188" y="0"/>
                  </a:lnTo>
                  <a:cubicBezTo>
                    <a:pt x="1766938" y="0"/>
                    <a:pt x="1807268" y="40330"/>
                    <a:pt x="1807268" y="90080"/>
                  </a:cubicBezTo>
                  <a:lnTo>
                    <a:pt x="1807268" y="305839"/>
                  </a:lnTo>
                  <a:cubicBezTo>
                    <a:pt x="1807268" y="355589"/>
                    <a:pt x="1766938" y="395919"/>
                    <a:pt x="1717188" y="395919"/>
                  </a:cubicBezTo>
                  <a:lnTo>
                    <a:pt x="90080" y="395919"/>
                  </a:lnTo>
                  <a:cubicBezTo>
                    <a:pt x="40330" y="395919"/>
                    <a:pt x="0" y="355589"/>
                    <a:pt x="0" y="305839"/>
                  </a:cubicBezTo>
                  <a:lnTo>
                    <a:pt x="0" y="90080"/>
                  </a:lnTo>
                  <a:cubicBezTo>
                    <a:pt x="0" y="40330"/>
                    <a:pt x="40330" y="0"/>
                    <a:pt x="90080" y="0"/>
                  </a:cubicBezTo>
                  <a:close/>
                </a:path>
              </a:pathLst>
            </a:custGeom>
            <a:solidFill>
              <a:srgbClr val="330099"/>
            </a:solidFill>
            <a:ln w="38100" cap="rnd">
              <a:solidFill>
                <a:srgbClr val="D1DAFF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1807268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287927" y="2729978"/>
            <a:ext cx="2243779" cy="289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23"/>
              </a:lnSpc>
              <a:spcBef>
                <a:spcPct val="0"/>
              </a:spcBef>
            </a:pPr>
            <a:r>
              <a:rPr lang="en-US" b="true" sz="1659" spc="91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RESEARCH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34701" y="3298409"/>
            <a:ext cx="2082599" cy="479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3"/>
              </a:lnSpc>
            </a:pPr>
            <a:r>
              <a:rPr lang="en-US" sz="2031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 and paste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87927" y="4194713"/>
            <a:ext cx="2243779" cy="289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23"/>
              </a:lnSpc>
              <a:spcBef>
                <a:spcPct val="0"/>
              </a:spcBef>
            </a:pPr>
            <a:r>
              <a:rPr lang="en-US" b="true" sz="1659" spc="91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COMPILE IN DOC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81927" y="5658004"/>
            <a:ext cx="2243779" cy="289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23"/>
              </a:lnSpc>
              <a:spcBef>
                <a:spcPct val="0"/>
              </a:spcBef>
            </a:pPr>
            <a:r>
              <a:rPr lang="en-US" b="true" sz="1659" spc="91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EDIT CONTENT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34701" y="4767264"/>
            <a:ext cx="2082599" cy="479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3"/>
              </a:lnSpc>
            </a:pPr>
            <a:r>
              <a:rPr lang="en-US" sz="2031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Human Review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81927" y="8153974"/>
            <a:ext cx="2243779" cy="289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23"/>
              </a:lnSpc>
              <a:spcBef>
                <a:spcPct val="0"/>
              </a:spcBef>
            </a:pPr>
            <a:r>
              <a:rPr lang="en-US" b="true" sz="1659" spc="91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POST TO LINKEDIN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87927" y="6712498"/>
            <a:ext cx="2243779" cy="289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23"/>
              </a:lnSpc>
              <a:spcBef>
                <a:spcPct val="0"/>
              </a:spcBef>
            </a:pPr>
            <a:r>
              <a:rPr lang="en-US" b="true" sz="1659" spc="91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DESIGN GRAPHIC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7298468"/>
            <a:ext cx="2082599" cy="479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3"/>
              </a:lnSpc>
            </a:pPr>
            <a:r>
              <a:rPr lang="en-US" sz="2031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 and paste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045895" y="2368421"/>
            <a:ext cx="10782436" cy="3461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 strike="sngStrike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Research: 10 minutes</a:t>
            </a:r>
          </a:p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 strike="sngStrike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Copy: 10 minutes</a:t>
            </a:r>
            <a:r>
              <a:rPr lang="en-US" sz="352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 5 minutes for human review</a:t>
            </a:r>
          </a:p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 strike="sngStrike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Graphic: 20 minutes</a:t>
            </a:r>
          </a:p>
          <a:p>
            <a:pPr algn="l" marL="760920" indent="-380460" lvl="1">
              <a:lnSpc>
                <a:spcPts val="7048"/>
              </a:lnSpc>
              <a:buFont typeface="Arial"/>
              <a:buChar char="•"/>
            </a:pPr>
            <a:r>
              <a:rPr lang="en-US" sz="3524" strike="sngStrike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Post to LinkedIn: 1 minute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496629" y="6034902"/>
            <a:ext cx="4112825" cy="803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48"/>
              </a:lnSpc>
            </a:pPr>
            <a:r>
              <a:rPr lang="en-US" sz="352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Total: 5 minutes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28700" y="704850"/>
            <a:ext cx="9087095" cy="944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27"/>
              </a:lnSpc>
            </a:pPr>
            <a:r>
              <a:rPr lang="en-US" sz="4113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How much time will this save me?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486642" y="6935962"/>
            <a:ext cx="5258612" cy="2159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12"/>
              </a:lnSpc>
            </a:pPr>
            <a:r>
              <a:rPr lang="en-US" sz="4506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35 minutes saved, or almost 90%</a:t>
            </a:r>
          </a:p>
        </p:txBody>
      </p:sp>
    </p:spTree>
  </p:cSld>
  <p:clrMapOvr>
    <a:masterClrMapping/>
  </p:clrMapOvr>
</p:sld>
</file>

<file path=ppt/slides/slide71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29000" y="3119120"/>
            <a:ext cx="14030000" cy="3934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Run the numbers for yourself. </a:t>
            </a:r>
          </a:p>
          <a:p>
            <a:pPr algn="ctr">
              <a:lnSpc>
                <a:spcPts val="7840"/>
              </a:lnSpc>
            </a:pPr>
          </a:p>
          <a:p>
            <a:pPr algn="ctr">
              <a:lnSpc>
                <a:spcPts val="7840"/>
              </a:lnSpc>
            </a:pPr>
            <a:r>
              <a:rPr lang="en-US" sz="5600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What’s the potential impact of AI if you start with existing, repetitive tasks?</a:t>
            </a:r>
          </a:p>
        </p:txBody>
      </p:sp>
    </p:spTree>
  </p:cSld>
  <p:clrMapOvr>
    <a:masterClrMapping/>
  </p:clrMapOvr>
</p:sld>
</file>

<file path=ppt/slides/slide72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97323" y="3127149"/>
            <a:ext cx="13493353" cy="96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b="true" sz="5600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35 minutes X 5 Days = ~3 Hours / Week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72369" y="4605881"/>
            <a:ext cx="15143262" cy="96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b="true" sz="5600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3 Hours / Week X 5 Tasks = 15 Hours / Week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509133" y="6082891"/>
            <a:ext cx="7269733" cy="96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b="true" sz="5600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1/3 of your time back</a:t>
            </a:r>
          </a:p>
        </p:txBody>
      </p:sp>
    </p:spTree>
  </p:cSld>
  <p:clrMapOvr>
    <a:masterClrMapping/>
  </p:clrMapOvr>
</p:sld>
</file>

<file path=ppt/slides/slide73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04208" y="4605020"/>
            <a:ext cx="11079584" cy="96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b="true" sz="5600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Start with EXISTING processes.</a:t>
            </a:r>
          </a:p>
        </p:txBody>
      </p:sp>
    </p:spTree>
  </p:cSld>
  <p:clrMapOvr>
    <a:masterClrMapping/>
  </p:clrMapOvr>
</p:sld>
</file>

<file path=ppt/slides/slide74.xml><?xml version="1.0" encoding="utf-8"?>
<p:sld xmlns:p="http://schemas.openxmlformats.org/presentationml/2006/main" xmlns:a="http://schemas.openxmlformats.org/drawingml/2006/main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221570" y="3823835"/>
            <a:ext cx="9844860" cy="2486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25"/>
              </a:lnSpc>
            </a:pPr>
            <a:r>
              <a:rPr lang="en-US" sz="7089" b="true">
                <a:solidFill>
                  <a:srgbClr val="FAE0FF"/>
                </a:solidFill>
                <a:latin typeface="Dazzed Bold"/>
                <a:ea typeface="Dazzed Bold"/>
                <a:cs typeface="Dazzed Bold"/>
                <a:sym typeface="Dazzed Bold"/>
              </a:rPr>
              <a:t>Make A Plan To Build &amp; Track Impact</a:t>
            </a:r>
          </a:p>
        </p:txBody>
      </p:sp>
    </p:spTree>
  </p:cSld>
  <p:clrMapOvr>
    <a:masterClrMapping/>
  </p:clrMapOvr>
</p:sld>
</file>

<file path=ppt/slides/slide75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80228" y="4452485"/>
            <a:ext cx="10527544" cy="122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25"/>
              </a:lnSpc>
            </a:pPr>
            <a:r>
              <a:rPr lang="en-US" sz="7089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Why track AI’s impact?</a:t>
            </a:r>
          </a:p>
        </p:txBody>
      </p:sp>
    </p:spTree>
  </p:cSld>
  <p:clrMapOvr>
    <a:masterClrMapping/>
  </p:clrMapOvr>
</p:sld>
</file>

<file path=ppt/slides/slide76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68499" y="3777479"/>
            <a:ext cx="14151001" cy="2351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6"/>
              </a:lnSpc>
            </a:pPr>
            <a:r>
              <a:rPr lang="en-US" sz="4878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How will you know your prompts are effective if you aren’t tracking their use against anything? </a:t>
            </a:r>
          </a:p>
        </p:txBody>
      </p:sp>
    </p:spTree>
  </p:cSld>
  <p:clrMapOvr>
    <a:masterClrMapping/>
  </p:clrMapOvr>
</p:sld>
</file>

<file path=ppt/slides/slide77.xml><?xml version="1.0" encoding="utf-8"?>
<p:sld xmlns:p="http://schemas.openxmlformats.org/presentationml/2006/main" xmlns:a="http://schemas.openxmlformats.org/drawingml/2006/main">
  <p:cSld>
    <p:bg>
      <p:bgPr>
        <a:solidFill>
          <a:srgbClr val="D8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353968"/>
            <a:ext cx="15911542" cy="475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1701" indent="-345850" lvl="1">
              <a:lnSpc>
                <a:spcPts val="6407"/>
              </a:lnSpc>
              <a:buFont typeface="Arial"/>
              <a:buChar char="•"/>
            </a:pPr>
            <a:r>
              <a:rPr lang="en-US" sz="3203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Time measurements - minutes, hours, days saved </a:t>
            </a:r>
          </a:p>
          <a:p>
            <a:pPr algn="l" marL="691701" indent="-345850" lvl="1">
              <a:lnSpc>
                <a:spcPts val="6407"/>
              </a:lnSpc>
              <a:buFont typeface="Arial"/>
              <a:buChar char="•"/>
            </a:pPr>
            <a:r>
              <a:rPr lang="en-US" sz="3203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Cost calculations - labor, operational, or resource costs </a:t>
            </a:r>
          </a:p>
          <a:p>
            <a:pPr algn="l" marL="691701" indent="-345850" lvl="1">
              <a:lnSpc>
                <a:spcPts val="6407"/>
              </a:lnSpc>
              <a:buFont typeface="Arial"/>
              <a:buChar char="•"/>
            </a:pPr>
            <a:r>
              <a:rPr lang="en-US" sz="3203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Quality and accuracy metrics - error reduction, consistency improvements </a:t>
            </a:r>
          </a:p>
          <a:p>
            <a:pPr algn="l" marL="691701" indent="-345850" lvl="1">
              <a:lnSpc>
                <a:spcPts val="6407"/>
              </a:lnSpc>
              <a:buFont typeface="Arial"/>
              <a:buChar char="•"/>
            </a:pPr>
            <a:r>
              <a:rPr lang="en-US" sz="3203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Resource allocation - capacity increases, throughput improvements </a:t>
            </a:r>
          </a:p>
          <a:p>
            <a:pPr algn="l" marL="691701" indent="-345850" lvl="1">
              <a:lnSpc>
                <a:spcPts val="6407"/>
              </a:lnSpc>
              <a:buFont typeface="Arial"/>
              <a:buChar char="•"/>
            </a:pPr>
            <a:r>
              <a:rPr lang="en-US" sz="3203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Creative &amp; strategic freedom – brainpower given back to your team to tackle big picture projects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14400"/>
            <a:ext cx="9786640" cy="96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b="true" sz="5600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What does “good” look like?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998373"/>
            <a:ext cx="7617480" cy="81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3"/>
              </a:lnSpc>
            </a:pPr>
            <a:r>
              <a:rPr lang="en-US" sz="4702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And what are we tracking?</a:t>
            </a:r>
          </a:p>
        </p:txBody>
      </p:sp>
    </p:spTree>
  </p:cSld>
  <p:clrMapOvr>
    <a:masterClrMapping/>
  </p:clrMapOvr>
</p:sld>
</file>

<file path=ppt/slides/slide7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312252" y="4949452"/>
            <a:ext cx="1663496" cy="600938"/>
          </a:xfrm>
          <a:custGeom>
            <a:avLst/>
            <a:gdLst/>
            <a:ahLst/>
            <a:cxnLst/>
            <a:rect r="r" b="b" t="t" l="l"/>
            <a:pathLst>
              <a:path h="600938" w="1663496">
                <a:moveTo>
                  <a:pt x="0" y="0"/>
                </a:moveTo>
                <a:lnTo>
                  <a:pt x="1663496" y="0"/>
                </a:lnTo>
                <a:lnTo>
                  <a:pt x="1663496" y="600938"/>
                </a:lnTo>
                <a:lnTo>
                  <a:pt x="0" y="600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95628" y="2426026"/>
            <a:ext cx="11496744" cy="913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88"/>
              </a:lnSpc>
            </a:pPr>
            <a:r>
              <a:rPr lang="en-US" sz="394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It starts with a baseline.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049605" y="4636689"/>
            <a:ext cx="3065112" cy="913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88"/>
              </a:lnSpc>
            </a:pPr>
            <a:r>
              <a:rPr lang="en-US" sz="394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Before AI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045407" y="4636689"/>
            <a:ext cx="3065112" cy="913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88"/>
              </a:lnSpc>
            </a:pPr>
            <a:r>
              <a:rPr lang="en-US" sz="394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With AI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07704" y="6841640"/>
            <a:ext cx="9272591" cy="1913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88"/>
              </a:lnSpc>
            </a:pPr>
            <a:r>
              <a:rPr lang="en-US" sz="394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How much ...time? energy? money? ... is saved</a:t>
            </a:r>
          </a:p>
        </p:txBody>
      </p:sp>
    </p:spTree>
  </p:cSld>
  <p:clrMapOvr>
    <a:masterClrMapping/>
  </p:clrMapOvr>
</p:sld>
</file>

<file path=ppt/slides/slide79.xml><?xml version="1.0" encoding="utf-8"?>
<p:sld xmlns:p="http://schemas.openxmlformats.org/presentationml/2006/main" xmlns:a="http://schemas.openxmlformats.org/drawingml/2006/main">
  <p:cSld>
    <p:bg>
      <p:bgPr>
        <a:solidFill>
          <a:srgbClr val="FAE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965935"/>
            <a:ext cx="1847662" cy="585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1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2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3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4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5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038225"/>
            <a:ext cx="8384999" cy="811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34"/>
              </a:lnSpc>
            </a:pPr>
            <a:r>
              <a:rPr lang="en-US" sz="5461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Create a Priority Matrix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78077" y="2965935"/>
            <a:ext cx="1847662" cy="585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25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35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40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15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10 min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518790"/>
            <a:ext cx="2299839" cy="571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3"/>
              </a:lnSpc>
            </a:pPr>
            <a:r>
              <a:rPr lang="en-US" sz="380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Use Case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78077" y="2518790"/>
            <a:ext cx="2092591" cy="571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3"/>
              </a:lnSpc>
            </a:pPr>
            <a:r>
              <a:rPr lang="en-US" sz="380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Baseline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72383" y="2518790"/>
            <a:ext cx="2262158" cy="571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3"/>
              </a:lnSpc>
            </a:pPr>
            <a:r>
              <a:rPr lang="en-US" sz="380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Potential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34666" y="2518790"/>
            <a:ext cx="2563609" cy="571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3"/>
              </a:lnSpc>
            </a:pPr>
            <a:r>
              <a:rPr lang="en-US" sz="380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Percent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572383" y="2965935"/>
            <a:ext cx="1847662" cy="585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20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25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35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5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7 min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834666" y="2965935"/>
            <a:ext cx="1847662" cy="585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80%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71%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88%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33%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70%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719351" y="2518790"/>
            <a:ext cx="2563609" cy="571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3"/>
              </a:lnSpc>
            </a:pPr>
            <a:r>
              <a:rPr lang="en-US" sz="380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Ranking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604035" y="2518790"/>
            <a:ext cx="2167954" cy="571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3"/>
              </a:lnSpc>
            </a:pPr>
            <a:r>
              <a:rPr lang="en-US" sz="380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Built By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719351" y="2965935"/>
            <a:ext cx="773742" cy="585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2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3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1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5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604035" y="2965935"/>
            <a:ext cx="2167954" cy="585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Oct 10th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Oct 20th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Oct 1st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Nov 1st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Oct 25th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27743" y="0"/>
            <a:ext cx="8060257" cy="10391324"/>
            <a:chOff x="0" y="0"/>
            <a:chExt cx="2122866" cy="27368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22866" cy="2736810"/>
            </a:xfrm>
            <a:custGeom>
              <a:avLst/>
              <a:gdLst/>
              <a:ahLst/>
              <a:cxnLst/>
              <a:rect r="r" b="b" t="t" l="l"/>
              <a:pathLst>
                <a:path h="2736810" w="2122866">
                  <a:moveTo>
                    <a:pt x="0" y="0"/>
                  </a:moveTo>
                  <a:lnTo>
                    <a:pt x="2122866" y="0"/>
                  </a:lnTo>
                  <a:lnTo>
                    <a:pt x="2122866" y="2736810"/>
                  </a:lnTo>
                  <a:lnTo>
                    <a:pt x="0" y="2736810"/>
                  </a:ln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122866" cy="27749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27743" y="0"/>
            <a:ext cx="8060257" cy="10287000"/>
          </a:xfrm>
          <a:custGeom>
            <a:avLst/>
            <a:gdLst/>
            <a:ahLst/>
            <a:cxnLst/>
            <a:rect r="r" b="b" t="t" l="l"/>
            <a:pathLst>
              <a:path h="10287000" w="8060257">
                <a:moveTo>
                  <a:pt x="0" y="0"/>
                </a:moveTo>
                <a:lnTo>
                  <a:pt x="8060257" y="0"/>
                </a:lnTo>
                <a:lnTo>
                  <a:pt x="80602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235" r="0" b="-223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783776"/>
            <a:ext cx="8113506" cy="5474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>
                    <a:alpha val="45882"/>
                  </a:srgbClr>
                </a:solidFill>
                <a:latin typeface="Dazzed"/>
                <a:ea typeface="Dazzed"/>
                <a:cs typeface="Dazzed"/>
                <a:sym typeface="Dazzed"/>
              </a:rPr>
              <a:t>AI is big, complicated, and expensive. </a:t>
            </a:r>
          </a:p>
          <a:p>
            <a:pPr algn="l">
              <a:lnSpc>
                <a:spcPts val="4854"/>
              </a:lnSpc>
            </a:pPr>
          </a:p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>
                    <a:alpha val="45882"/>
                  </a:srgbClr>
                </a:solidFill>
                <a:latin typeface="Dazzed"/>
                <a:ea typeface="Dazzed"/>
                <a:cs typeface="Dazzed"/>
                <a:sym typeface="Dazzed"/>
              </a:rPr>
              <a:t>It’s not for your business.</a:t>
            </a:r>
          </a:p>
          <a:p>
            <a:pPr algn="l">
              <a:lnSpc>
                <a:spcPts val="4854"/>
              </a:lnSpc>
            </a:pPr>
          </a:p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>
                    <a:alpha val="45882"/>
                  </a:srgbClr>
                </a:solidFill>
                <a:latin typeface="Dazzed"/>
                <a:ea typeface="Dazzed"/>
                <a:cs typeface="Dazzed"/>
                <a:sym typeface="Dazzed"/>
              </a:rPr>
              <a:t>Your employees aren’t using it. </a:t>
            </a:r>
          </a:p>
          <a:p>
            <a:pPr algn="l">
              <a:lnSpc>
                <a:spcPts val="4854"/>
              </a:lnSpc>
            </a:pPr>
          </a:p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>
                    <a:alpha val="45882"/>
                  </a:srgbClr>
                </a:solidFill>
                <a:latin typeface="Dazzed"/>
                <a:ea typeface="Dazzed"/>
                <a:cs typeface="Dazzed"/>
                <a:sym typeface="Dazzed"/>
              </a:rPr>
              <a:t>You should wait for it to develop more.</a:t>
            </a:r>
          </a:p>
          <a:p>
            <a:pPr algn="l">
              <a:lnSpc>
                <a:spcPts val="4854"/>
              </a:lnSpc>
            </a:pPr>
          </a:p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>
                    <a:alpha val="45882"/>
                  </a:srgbClr>
                </a:solidFill>
                <a:latin typeface="Dazzed"/>
                <a:ea typeface="Dazzed"/>
                <a:cs typeface="Dazzed"/>
                <a:sym typeface="Dazzed"/>
              </a:rPr>
              <a:t>It will replace you.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76300"/>
            <a:ext cx="4213522" cy="1230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25"/>
              </a:lnSpc>
            </a:pPr>
            <a:r>
              <a:rPr lang="en-US" sz="7089" b="true">
                <a:solidFill>
                  <a:srgbClr val="4D00B0">
                    <a:alpha val="45882"/>
                  </a:srgbClr>
                </a:solidFill>
                <a:latin typeface="Dazzed Bold"/>
                <a:ea typeface="Dazzed Bold"/>
                <a:cs typeface="Dazzed Bold"/>
                <a:sym typeface="Dazzed Bold"/>
              </a:rPr>
              <a:t>AI Myths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1342130">
            <a:off x="1002358" y="2993032"/>
            <a:ext cx="7124168" cy="4026703"/>
          </a:xfrm>
          <a:custGeom>
            <a:avLst/>
            <a:gdLst/>
            <a:ahLst/>
            <a:cxnLst/>
            <a:rect r="r" b="b" t="t" l="l"/>
            <a:pathLst>
              <a:path h="4026703" w="7124168">
                <a:moveTo>
                  <a:pt x="0" y="0"/>
                </a:moveTo>
                <a:lnTo>
                  <a:pt x="7124168" y="0"/>
                </a:lnTo>
                <a:lnTo>
                  <a:pt x="7124168" y="4026704"/>
                </a:lnTo>
                <a:lnTo>
                  <a:pt x="0" y="4026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0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86099" y="4093145"/>
            <a:ext cx="9915802" cy="1567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07"/>
              </a:lnSpc>
            </a:pPr>
            <a:r>
              <a:rPr lang="en-US" sz="6803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Start building in Hatz.</a:t>
            </a:r>
          </a:p>
        </p:txBody>
      </p:sp>
    </p:spTree>
  </p:cSld>
  <p:clrMapOvr>
    <a:masterClrMapping/>
  </p:clrMapOvr>
</p:sld>
</file>

<file path=ppt/slides/slide8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D00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449456"/>
          </a:xfrm>
          <a:custGeom>
            <a:avLst/>
            <a:gdLst/>
            <a:ahLst/>
            <a:cxnLst/>
            <a:rect r="r" b="b" t="t" l="l"/>
            <a:pathLst>
              <a:path h="8449456" w="18288000">
                <a:moveTo>
                  <a:pt x="0" y="0"/>
                </a:moveTo>
                <a:lnTo>
                  <a:pt x="18288000" y="0"/>
                </a:lnTo>
                <a:lnTo>
                  <a:pt x="18288000" y="8449456"/>
                </a:lnTo>
                <a:lnTo>
                  <a:pt x="0" y="8449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</a:blip>
            <a:stretch>
              <a:fillRect l="0" t="0" r="0" b="-116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449456"/>
            <a:ext cx="18288000" cy="1837544"/>
          </a:xfrm>
          <a:custGeom>
            <a:avLst/>
            <a:gdLst/>
            <a:ahLst/>
            <a:cxnLst/>
            <a:rect r="r" b="b" t="t" l="l"/>
            <a:pathLst>
              <a:path h="1837544" w="18288000">
                <a:moveTo>
                  <a:pt x="0" y="0"/>
                </a:moveTo>
                <a:lnTo>
                  <a:pt x="18288000" y="0"/>
                </a:lnTo>
                <a:lnTo>
                  <a:pt x="18288000" y="1837544"/>
                </a:lnTo>
                <a:lnTo>
                  <a:pt x="0" y="183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</a:blip>
            <a:stretch>
              <a:fillRect l="0" t="-462495" r="0" b="-43233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50476" y="4237234"/>
            <a:ext cx="12187047" cy="1583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22"/>
              </a:lnSpc>
            </a:pPr>
            <a:r>
              <a:rPr lang="en-US" sz="8912" b="true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Walking With Hatz</a:t>
            </a:r>
          </a:p>
        </p:txBody>
      </p:sp>
    </p:spTree>
  </p:cSld>
  <p:clrMapOvr>
    <a:masterClrMapping/>
  </p:clrMapOvr>
</p:sld>
</file>

<file path=ppt/slides/slide8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261314"/>
            <a:ext cx="9113632" cy="5764372"/>
          </a:xfrm>
          <a:custGeom>
            <a:avLst/>
            <a:gdLst/>
            <a:ahLst/>
            <a:cxnLst/>
            <a:rect r="r" b="b" t="t" l="l"/>
            <a:pathLst>
              <a:path h="5764372" w="9113632">
                <a:moveTo>
                  <a:pt x="0" y="0"/>
                </a:moveTo>
                <a:lnTo>
                  <a:pt x="9113632" y="0"/>
                </a:lnTo>
                <a:lnTo>
                  <a:pt x="9113632" y="5764372"/>
                </a:lnTo>
                <a:lnTo>
                  <a:pt x="0" y="5764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42687" y="4009385"/>
            <a:ext cx="8013612" cy="5960124"/>
          </a:xfrm>
          <a:custGeom>
            <a:avLst/>
            <a:gdLst/>
            <a:ahLst/>
            <a:cxnLst/>
            <a:rect r="r" b="b" t="t" l="l"/>
            <a:pathLst>
              <a:path h="5960124" w="8013612">
                <a:moveTo>
                  <a:pt x="0" y="0"/>
                </a:moveTo>
                <a:lnTo>
                  <a:pt x="8013613" y="0"/>
                </a:lnTo>
                <a:lnTo>
                  <a:pt x="8013613" y="5960124"/>
                </a:lnTo>
                <a:lnTo>
                  <a:pt x="0" y="5960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55469"/>
            <a:ext cx="5377013" cy="1567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07"/>
              </a:lnSpc>
            </a:pPr>
            <a:r>
              <a:rPr lang="en-US" sz="6803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Workshop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410779" y="2623851"/>
            <a:ext cx="5431908" cy="1012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16"/>
              </a:lnSpc>
            </a:pPr>
            <a:r>
              <a:rPr lang="en-US" sz="4408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Select an LLM</a:t>
            </a:r>
          </a:p>
        </p:txBody>
      </p:sp>
    </p:spTree>
  </p:cSld>
  <p:clrMapOvr>
    <a:masterClrMapping/>
  </p:clrMapOvr>
</p:sld>
</file>

<file path=ppt/slides/slide8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9001" y="1557840"/>
            <a:ext cx="9619853" cy="5665598"/>
          </a:xfrm>
          <a:custGeom>
            <a:avLst/>
            <a:gdLst/>
            <a:ahLst/>
            <a:cxnLst/>
            <a:rect r="r" b="b" t="t" l="l"/>
            <a:pathLst>
              <a:path h="5665598" w="9619853">
                <a:moveTo>
                  <a:pt x="0" y="0"/>
                </a:moveTo>
                <a:lnTo>
                  <a:pt x="9619853" y="0"/>
                </a:lnTo>
                <a:lnTo>
                  <a:pt x="9619853" y="5665598"/>
                </a:lnTo>
                <a:lnTo>
                  <a:pt x="0" y="5665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274314" y="1609496"/>
            <a:ext cx="6595276" cy="2084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2"/>
              </a:lnSpc>
            </a:pPr>
            <a:r>
              <a:rPr lang="en-US" sz="3930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You can use prompt templates if you’re unsure how to get started.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42279" y="7870020"/>
            <a:ext cx="6595276" cy="1388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2"/>
              </a:lnSpc>
            </a:pPr>
            <a:r>
              <a:rPr lang="en-US" sz="3930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Prompt sections can just help break up walls of text</a:t>
            </a:r>
          </a:p>
        </p:txBody>
      </p:sp>
    </p:spTree>
  </p:cSld>
  <p:clrMapOvr>
    <a:masterClrMapping/>
  </p:clrMapOvr>
</p:sld>
</file>

<file path=ppt/slides/slide8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8267143" cy="5911007"/>
          </a:xfrm>
          <a:custGeom>
            <a:avLst/>
            <a:gdLst/>
            <a:ahLst/>
            <a:cxnLst/>
            <a:rect r="r" b="b" t="t" l="l"/>
            <a:pathLst>
              <a:path h="5911007" w="8267143">
                <a:moveTo>
                  <a:pt x="0" y="0"/>
                </a:moveTo>
                <a:lnTo>
                  <a:pt x="8267143" y="0"/>
                </a:lnTo>
                <a:lnTo>
                  <a:pt x="8267143" y="5911007"/>
                </a:lnTo>
                <a:lnTo>
                  <a:pt x="0" y="59110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48922" y="3529373"/>
            <a:ext cx="7291271" cy="6115554"/>
          </a:xfrm>
          <a:custGeom>
            <a:avLst/>
            <a:gdLst/>
            <a:ahLst/>
            <a:cxnLst/>
            <a:rect r="r" b="b" t="t" l="l"/>
            <a:pathLst>
              <a:path h="6115554" w="7291271">
                <a:moveTo>
                  <a:pt x="0" y="0"/>
                </a:moveTo>
                <a:lnTo>
                  <a:pt x="7291272" y="0"/>
                </a:lnTo>
                <a:lnTo>
                  <a:pt x="7291272" y="6115554"/>
                </a:lnTo>
                <a:lnTo>
                  <a:pt x="0" y="6115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64634" y="7338811"/>
            <a:ext cx="6595276" cy="1388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2"/>
              </a:lnSpc>
            </a:pPr>
            <a:r>
              <a:rPr lang="en-US" sz="3930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Choose a tool for this specific step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944918" y="1597663"/>
            <a:ext cx="6595276" cy="1388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2"/>
              </a:lnSpc>
            </a:pPr>
            <a:r>
              <a:rPr lang="en-US" sz="3930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Select types of new steps in the workflow</a:t>
            </a:r>
          </a:p>
        </p:txBody>
      </p:sp>
    </p:spTree>
  </p:cSld>
  <p:clrMapOvr>
    <a:masterClrMapping/>
  </p:clrMapOvr>
</p:sld>
</file>

<file path=ppt/slides/slide8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3944332" cy="8459694"/>
          </a:xfrm>
          <a:custGeom>
            <a:avLst/>
            <a:gdLst/>
            <a:ahLst/>
            <a:cxnLst/>
            <a:rect r="r" b="b" t="t" l="l"/>
            <a:pathLst>
              <a:path h="8459694" w="3944332">
                <a:moveTo>
                  <a:pt x="0" y="0"/>
                </a:moveTo>
                <a:lnTo>
                  <a:pt x="3944332" y="0"/>
                </a:lnTo>
                <a:lnTo>
                  <a:pt x="3944332" y="8459694"/>
                </a:lnTo>
                <a:lnTo>
                  <a:pt x="0" y="84596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64612" y="1028700"/>
            <a:ext cx="6799479" cy="8459694"/>
          </a:xfrm>
          <a:custGeom>
            <a:avLst/>
            <a:gdLst/>
            <a:ahLst/>
            <a:cxnLst/>
            <a:rect r="r" b="b" t="t" l="l"/>
            <a:pathLst>
              <a:path h="8459694" w="6799479">
                <a:moveTo>
                  <a:pt x="0" y="0"/>
                </a:moveTo>
                <a:lnTo>
                  <a:pt x="6799479" y="0"/>
                </a:lnTo>
                <a:lnTo>
                  <a:pt x="6799479" y="8459694"/>
                </a:lnTo>
                <a:lnTo>
                  <a:pt x="0" y="8459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954641" y="1526386"/>
            <a:ext cx="4304659" cy="1377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2"/>
              </a:lnSpc>
            </a:pPr>
            <a:r>
              <a:rPr lang="en-US" sz="259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User inputs dictate how the user will interact with the Workflow.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954641" y="3845781"/>
            <a:ext cx="4304659" cy="2295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2"/>
              </a:lnSpc>
            </a:pPr>
            <a:r>
              <a:rPr lang="en-US" sz="259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Constants live “behind the scenes” with the prompts. These are static files you want the AI to reference.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954641" y="7087128"/>
            <a:ext cx="4304659" cy="1836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2"/>
              </a:lnSpc>
            </a:pPr>
            <a:r>
              <a:rPr lang="en-US" sz="259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Outputs let you take the output from a previous step and use it as a prompt in a future step.</a:t>
            </a:r>
          </a:p>
        </p:txBody>
      </p:sp>
    </p:spTree>
  </p:cSld>
  <p:clrMapOvr>
    <a:masterClrMapping/>
  </p:clrMapOvr>
</p:sld>
</file>

<file path=ppt/slides/slide86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50536" y="1692943"/>
            <a:ext cx="14959396" cy="5608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4"/>
              </a:lnSpc>
            </a:pPr>
            <a:r>
              <a:rPr lang="en-US" sz="4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Every week, check your progress:</a:t>
            </a:r>
          </a:p>
          <a:p>
            <a:pPr algn="l" marL="974183" indent="-487091" lvl="1">
              <a:lnSpc>
                <a:spcPts val="9024"/>
              </a:lnSpc>
              <a:buFont typeface="Arial"/>
              <a:buChar char="•"/>
            </a:pPr>
            <a:r>
              <a:rPr lang="en-US" sz="4512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Is the AI workflow / agent / app working? </a:t>
            </a:r>
          </a:p>
          <a:p>
            <a:pPr algn="l" marL="974183" indent="-487091" lvl="1">
              <a:lnSpc>
                <a:spcPts val="9024"/>
              </a:lnSpc>
              <a:buFont typeface="Arial"/>
              <a:buChar char="•"/>
            </a:pPr>
            <a:r>
              <a:rPr lang="en-US" sz="4512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How much time is it saving against your baseline?</a:t>
            </a:r>
          </a:p>
          <a:p>
            <a:pPr algn="l" marL="974183" indent="-487091" lvl="1">
              <a:lnSpc>
                <a:spcPts val="9024"/>
              </a:lnSpc>
              <a:buFont typeface="Arial"/>
              <a:buChar char="•"/>
            </a:pPr>
            <a:r>
              <a:rPr lang="en-US" sz="4512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Can you make it better with new features?</a:t>
            </a:r>
          </a:p>
          <a:p>
            <a:pPr algn="l" marL="974183" indent="-487091" lvl="1">
              <a:lnSpc>
                <a:spcPts val="9024"/>
              </a:lnSpc>
              <a:buFont typeface="Arial"/>
              <a:buChar char="•"/>
            </a:pPr>
            <a:r>
              <a:rPr lang="en-US" sz="4512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Where do you need help?</a:t>
            </a:r>
          </a:p>
        </p:txBody>
      </p:sp>
    </p:spTree>
  </p:cSld>
  <p:clrMapOvr>
    <a:masterClrMapping/>
  </p:clrMapOvr>
</p:sld>
</file>

<file path=ppt/slides/slide8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449456"/>
          </a:xfrm>
          <a:custGeom>
            <a:avLst/>
            <a:gdLst/>
            <a:ahLst/>
            <a:cxnLst/>
            <a:rect r="r" b="b" t="t" l="l"/>
            <a:pathLst>
              <a:path h="8449456" w="18288000">
                <a:moveTo>
                  <a:pt x="0" y="0"/>
                </a:moveTo>
                <a:lnTo>
                  <a:pt x="18288000" y="0"/>
                </a:lnTo>
                <a:lnTo>
                  <a:pt x="18288000" y="8449456"/>
                </a:lnTo>
                <a:lnTo>
                  <a:pt x="0" y="8449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16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449456"/>
            <a:ext cx="18288000" cy="1837544"/>
          </a:xfrm>
          <a:custGeom>
            <a:avLst/>
            <a:gdLst/>
            <a:ahLst/>
            <a:cxnLst/>
            <a:rect r="r" b="b" t="t" l="l"/>
            <a:pathLst>
              <a:path h="1837544" w="18288000">
                <a:moveTo>
                  <a:pt x="0" y="0"/>
                </a:moveTo>
                <a:lnTo>
                  <a:pt x="18288000" y="0"/>
                </a:lnTo>
                <a:lnTo>
                  <a:pt x="18288000" y="1837544"/>
                </a:lnTo>
                <a:lnTo>
                  <a:pt x="0" y="183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2495" r="0" b="-43233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05254" y="4337050"/>
            <a:ext cx="15477492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b="true">
                <a:solidFill>
                  <a:srgbClr val="FFFFFF"/>
                </a:solidFill>
                <a:latin typeface="Dazzed Bold"/>
                <a:ea typeface="Dazzed Bold"/>
                <a:cs typeface="Dazzed Bold"/>
                <a:sym typeface="Dazzed Bold"/>
              </a:rPr>
              <a:t>Thank You</a:t>
            </a:r>
          </a:p>
        </p:txBody>
      </p:sp>
    </p:spTree>
  </p:cSld>
  <p:clrMapOvr>
    <a:masterClrMapping/>
  </p:clrMapOvr>
</p:sld>
</file>

<file path=ppt/slides/slide8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91258" y="1327299"/>
            <a:ext cx="18470516" cy="6860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16"/>
              </a:lnSpc>
            </a:pPr>
            <a:r>
              <a:rPr lang="en-US" sz="40011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DAY 60</a:t>
            </a:r>
          </a:p>
        </p:txBody>
      </p:sp>
    </p:spTree>
  </p:cSld>
  <p:clrMapOvr>
    <a:masterClrMapping/>
  </p:clrMapOvr>
</p:sld>
</file>

<file path=ppt/slides/slide8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449456"/>
          </a:xfrm>
          <a:custGeom>
            <a:avLst/>
            <a:gdLst/>
            <a:ahLst/>
            <a:cxnLst/>
            <a:rect r="r" b="b" t="t" l="l"/>
            <a:pathLst>
              <a:path h="8449456" w="18288000">
                <a:moveTo>
                  <a:pt x="0" y="0"/>
                </a:moveTo>
                <a:lnTo>
                  <a:pt x="18288000" y="0"/>
                </a:lnTo>
                <a:lnTo>
                  <a:pt x="18288000" y="8449456"/>
                </a:lnTo>
                <a:lnTo>
                  <a:pt x="0" y="8449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0" r="0" b="-116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449456"/>
            <a:ext cx="18288000" cy="1837544"/>
          </a:xfrm>
          <a:custGeom>
            <a:avLst/>
            <a:gdLst/>
            <a:ahLst/>
            <a:cxnLst/>
            <a:rect r="r" b="b" t="t" l="l"/>
            <a:pathLst>
              <a:path h="1837544" w="18288000">
                <a:moveTo>
                  <a:pt x="0" y="0"/>
                </a:moveTo>
                <a:lnTo>
                  <a:pt x="18288000" y="0"/>
                </a:lnTo>
                <a:lnTo>
                  <a:pt x="18288000" y="1837544"/>
                </a:lnTo>
                <a:lnTo>
                  <a:pt x="0" y="183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l="0" t="-462495" r="0" b="-43233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4215842"/>
            <a:ext cx="15604700" cy="1549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84"/>
              </a:lnSpc>
            </a:pPr>
            <a:r>
              <a:rPr lang="en-US" sz="9386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Your</a:t>
            </a:r>
            <a:r>
              <a:rPr lang="en-US" sz="9386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 AI Adoption Journey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372814" y="1028700"/>
            <a:ext cx="1886486" cy="759311"/>
          </a:xfrm>
          <a:custGeom>
            <a:avLst/>
            <a:gdLst/>
            <a:ahLst/>
            <a:cxnLst/>
            <a:rect r="r" b="b" t="t" l="l"/>
            <a:pathLst>
              <a:path h="759311" w="1886486">
                <a:moveTo>
                  <a:pt x="0" y="0"/>
                </a:moveTo>
                <a:lnTo>
                  <a:pt x="1886486" y="0"/>
                </a:lnTo>
                <a:lnTo>
                  <a:pt x="1886486" y="759311"/>
                </a:lnTo>
                <a:lnTo>
                  <a:pt x="0" y="759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43639" y="5856213"/>
            <a:ext cx="9323864" cy="1329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04"/>
              </a:lnSpc>
            </a:pPr>
            <a:r>
              <a:rPr lang="en-US" sz="7520" b="true">
                <a:solidFill>
                  <a:srgbClr val="F5F7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Scale What Works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76300"/>
            <a:ext cx="5822666" cy="122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25"/>
              </a:lnSpc>
            </a:pPr>
            <a:r>
              <a:rPr lang="en-US" sz="7089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The truth is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783776"/>
            <a:ext cx="11063603" cy="5474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AI is only getting better.</a:t>
            </a:r>
          </a:p>
          <a:p>
            <a:pPr algn="l">
              <a:lnSpc>
                <a:spcPts val="4854"/>
              </a:lnSpc>
            </a:pPr>
          </a:p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Your competitors are going to use it. </a:t>
            </a:r>
          </a:p>
          <a:p>
            <a:pPr algn="l">
              <a:lnSpc>
                <a:spcPts val="4854"/>
              </a:lnSpc>
            </a:pPr>
          </a:p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Your employees are already experimenting with it. </a:t>
            </a:r>
          </a:p>
          <a:p>
            <a:pPr algn="l">
              <a:lnSpc>
                <a:spcPts val="4854"/>
              </a:lnSpc>
            </a:pPr>
          </a:p>
          <a:p>
            <a:pPr algn="l">
              <a:lnSpc>
                <a:spcPts val="4854"/>
              </a:lnSpc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Your data is at risk without a policy in place. </a:t>
            </a:r>
          </a:p>
          <a:p>
            <a:pPr algn="l">
              <a:lnSpc>
                <a:spcPts val="4854"/>
              </a:lnSpc>
            </a:pPr>
          </a:p>
          <a:p>
            <a:pPr algn="l">
              <a:lnSpc>
                <a:spcPts val="4854"/>
              </a:lnSpc>
            </a:pPr>
          </a:p>
        </p:txBody>
      </p:sp>
    </p:spTree>
  </p:cSld>
  <p:clrMapOvr>
    <a:masterClrMapping/>
  </p:clrMapOvr>
</p:sld>
</file>

<file path=ppt/slides/slide9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64816" y="8656770"/>
            <a:ext cx="1494484" cy="601530"/>
          </a:xfrm>
          <a:custGeom>
            <a:avLst/>
            <a:gdLst/>
            <a:ahLst/>
            <a:cxnLst/>
            <a:rect r="r" b="b" t="t" l="l"/>
            <a:pathLst>
              <a:path h="601530" w="1494484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836968" y="2756298"/>
            <a:ext cx="8614064" cy="1941688"/>
            <a:chOff x="0" y="0"/>
            <a:chExt cx="11485419" cy="258891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1485419" cy="2588917"/>
              <a:chOff x="0" y="0"/>
              <a:chExt cx="2268725" cy="511391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268725" cy="511391"/>
              </a:xfrm>
              <a:custGeom>
                <a:avLst/>
                <a:gdLst/>
                <a:ahLst/>
                <a:cxnLst/>
                <a:rect r="r" b="b" t="t" l="l"/>
                <a:pathLst>
                  <a:path h="511391" w="2268725">
                    <a:moveTo>
                      <a:pt x="17975" y="0"/>
                    </a:moveTo>
                    <a:lnTo>
                      <a:pt x="2250750" y="0"/>
                    </a:lnTo>
                    <a:cubicBezTo>
                      <a:pt x="2255517" y="0"/>
                      <a:pt x="2260089" y="1894"/>
                      <a:pt x="2263460" y="5265"/>
                    </a:cubicBezTo>
                    <a:cubicBezTo>
                      <a:pt x="2266831" y="8636"/>
                      <a:pt x="2268725" y="13208"/>
                      <a:pt x="2268725" y="17975"/>
                    </a:cubicBezTo>
                    <a:lnTo>
                      <a:pt x="2268725" y="493416"/>
                    </a:lnTo>
                    <a:cubicBezTo>
                      <a:pt x="2268725" y="498183"/>
                      <a:pt x="2266831" y="502755"/>
                      <a:pt x="2263460" y="506126"/>
                    </a:cubicBezTo>
                    <a:cubicBezTo>
                      <a:pt x="2260089" y="509497"/>
                      <a:pt x="2255517" y="511391"/>
                      <a:pt x="2250750" y="511391"/>
                    </a:cubicBezTo>
                    <a:lnTo>
                      <a:pt x="17975" y="511391"/>
                    </a:lnTo>
                    <a:cubicBezTo>
                      <a:pt x="13208" y="511391"/>
                      <a:pt x="8636" y="509497"/>
                      <a:pt x="5265" y="506126"/>
                    </a:cubicBezTo>
                    <a:cubicBezTo>
                      <a:pt x="1894" y="502755"/>
                      <a:pt x="0" y="498183"/>
                      <a:pt x="0" y="493416"/>
                    </a:cubicBezTo>
                    <a:lnTo>
                      <a:pt x="0" y="17975"/>
                    </a:lnTo>
                    <a:cubicBezTo>
                      <a:pt x="0" y="13208"/>
                      <a:pt x="1894" y="8636"/>
                      <a:pt x="5265" y="5265"/>
                    </a:cubicBezTo>
                    <a:cubicBezTo>
                      <a:pt x="8636" y="1894"/>
                      <a:pt x="13208" y="0"/>
                      <a:pt x="17975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66675"/>
                <a:ext cx="2268725" cy="5780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3608478" y="674275"/>
              <a:ext cx="4268464" cy="1126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b="true" sz="5000">
                  <a:solidFill>
                    <a:srgbClr val="F5F7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Crawl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836968" y="5102999"/>
            <a:ext cx="8614064" cy="1941688"/>
            <a:chOff x="0" y="0"/>
            <a:chExt cx="11485419" cy="258891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1485419" cy="2588917"/>
              <a:chOff x="0" y="0"/>
              <a:chExt cx="2268725" cy="51139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268725" cy="511391"/>
              </a:xfrm>
              <a:custGeom>
                <a:avLst/>
                <a:gdLst/>
                <a:ahLst/>
                <a:cxnLst/>
                <a:rect r="r" b="b" t="t" l="l"/>
                <a:pathLst>
                  <a:path h="511391" w="2268725">
                    <a:moveTo>
                      <a:pt x="17975" y="0"/>
                    </a:moveTo>
                    <a:lnTo>
                      <a:pt x="2250750" y="0"/>
                    </a:lnTo>
                    <a:cubicBezTo>
                      <a:pt x="2255517" y="0"/>
                      <a:pt x="2260089" y="1894"/>
                      <a:pt x="2263460" y="5265"/>
                    </a:cubicBezTo>
                    <a:cubicBezTo>
                      <a:pt x="2266831" y="8636"/>
                      <a:pt x="2268725" y="13208"/>
                      <a:pt x="2268725" y="17975"/>
                    </a:cubicBezTo>
                    <a:lnTo>
                      <a:pt x="2268725" y="493416"/>
                    </a:lnTo>
                    <a:cubicBezTo>
                      <a:pt x="2268725" y="498183"/>
                      <a:pt x="2266831" y="502755"/>
                      <a:pt x="2263460" y="506126"/>
                    </a:cubicBezTo>
                    <a:cubicBezTo>
                      <a:pt x="2260089" y="509497"/>
                      <a:pt x="2255517" y="511391"/>
                      <a:pt x="2250750" y="511391"/>
                    </a:cubicBezTo>
                    <a:lnTo>
                      <a:pt x="17975" y="511391"/>
                    </a:lnTo>
                    <a:cubicBezTo>
                      <a:pt x="13208" y="511391"/>
                      <a:pt x="8636" y="509497"/>
                      <a:pt x="5265" y="506126"/>
                    </a:cubicBezTo>
                    <a:cubicBezTo>
                      <a:pt x="1894" y="502755"/>
                      <a:pt x="0" y="498183"/>
                      <a:pt x="0" y="493416"/>
                    </a:cubicBezTo>
                    <a:lnTo>
                      <a:pt x="0" y="17975"/>
                    </a:lnTo>
                    <a:cubicBezTo>
                      <a:pt x="0" y="13208"/>
                      <a:pt x="1894" y="8636"/>
                      <a:pt x="5265" y="5265"/>
                    </a:cubicBezTo>
                    <a:cubicBezTo>
                      <a:pt x="8636" y="1894"/>
                      <a:pt x="13208" y="0"/>
                      <a:pt x="17975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66675"/>
                <a:ext cx="2268725" cy="5780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2413380" y="674275"/>
              <a:ext cx="6658659" cy="1126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b="true" sz="5000">
                  <a:solidFill>
                    <a:srgbClr val="F5F7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Walk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836968" y="7449699"/>
            <a:ext cx="8614064" cy="1808601"/>
            <a:chOff x="0" y="0"/>
            <a:chExt cx="2268725" cy="47633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68725" cy="476339"/>
            </a:xfrm>
            <a:custGeom>
              <a:avLst/>
              <a:gdLst/>
              <a:ahLst/>
              <a:cxnLst/>
              <a:rect r="r" b="b" t="t" l="l"/>
              <a:pathLst>
                <a:path h="476339" w="2268725">
                  <a:moveTo>
                    <a:pt x="17975" y="0"/>
                  </a:moveTo>
                  <a:lnTo>
                    <a:pt x="2250750" y="0"/>
                  </a:lnTo>
                  <a:cubicBezTo>
                    <a:pt x="2255517" y="0"/>
                    <a:pt x="2260089" y="1894"/>
                    <a:pt x="2263460" y="5265"/>
                  </a:cubicBezTo>
                  <a:cubicBezTo>
                    <a:pt x="2266831" y="8636"/>
                    <a:pt x="2268725" y="13208"/>
                    <a:pt x="2268725" y="17975"/>
                  </a:cubicBezTo>
                  <a:lnTo>
                    <a:pt x="2268725" y="458364"/>
                  </a:lnTo>
                  <a:cubicBezTo>
                    <a:pt x="2268725" y="463132"/>
                    <a:pt x="2266831" y="467704"/>
                    <a:pt x="2263460" y="471075"/>
                  </a:cubicBezTo>
                  <a:cubicBezTo>
                    <a:pt x="2260089" y="474446"/>
                    <a:pt x="2255517" y="476339"/>
                    <a:pt x="2250750" y="476339"/>
                  </a:cubicBezTo>
                  <a:lnTo>
                    <a:pt x="17975" y="476339"/>
                  </a:lnTo>
                  <a:cubicBezTo>
                    <a:pt x="13208" y="476339"/>
                    <a:pt x="8636" y="474446"/>
                    <a:pt x="5265" y="471075"/>
                  </a:cubicBezTo>
                  <a:cubicBezTo>
                    <a:pt x="1894" y="467704"/>
                    <a:pt x="0" y="463132"/>
                    <a:pt x="0" y="458364"/>
                  </a:cubicBezTo>
                  <a:lnTo>
                    <a:pt x="0" y="17975"/>
                  </a:lnTo>
                  <a:cubicBezTo>
                    <a:pt x="0" y="13208"/>
                    <a:pt x="1894" y="8636"/>
                    <a:pt x="5265" y="5265"/>
                  </a:cubicBezTo>
                  <a:cubicBezTo>
                    <a:pt x="8636" y="1894"/>
                    <a:pt x="13208" y="0"/>
                    <a:pt x="17975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2268725" cy="5430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0934282" y="7059745"/>
            <a:ext cx="1413430" cy="1829683"/>
          </a:xfrm>
          <a:custGeom>
            <a:avLst/>
            <a:gdLst/>
            <a:ahLst/>
            <a:cxnLst/>
            <a:rect r="r" b="b" t="t" l="l"/>
            <a:pathLst>
              <a:path h="1829683" w="1413430">
                <a:moveTo>
                  <a:pt x="0" y="0"/>
                </a:moveTo>
                <a:lnTo>
                  <a:pt x="1413430" y="0"/>
                </a:lnTo>
                <a:lnTo>
                  <a:pt x="1413430" y="1829684"/>
                </a:lnTo>
                <a:lnTo>
                  <a:pt x="0" y="18296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647003" y="7860287"/>
            <a:ext cx="4993994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Run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914400"/>
            <a:ext cx="11666391" cy="998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44"/>
              </a:lnSpc>
            </a:pPr>
            <a:r>
              <a:rPr lang="en-US" sz="5817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AI Adoption Journey</a:t>
            </a:r>
          </a:p>
        </p:txBody>
      </p:sp>
    </p:spTree>
  </p:cSld>
  <p:clrMapOvr>
    <a:masterClrMapping/>
  </p:clrMapOvr>
</p:sld>
</file>

<file path=ppt/slides/slide91.xml><?xml version="1.0" encoding="utf-8"?>
<p:sld xmlns:p="http://schemas.openxmlformats.org/presentationml/2006/main" xmlns:a="http://schemas.openxmlformats.org/drawingml/2006/main">
  <p:cSld>
    <p:bg>
      <p:bgPr>
        <a:solidFill>
          <a:srgbClr val="FAE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76300"/>
            <a:ext cx="10527544" cy="122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25"/>
              </a:lnSpc>
            </a:pPr>
            <a:r>
              <a:rPr lang="en-US" sz="7089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Scale What Works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803453"/>
            <a:ext cx="15095309" cy="4454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70"/>
              </a:lnSpc>
            </a:pPr>
            <a:r>
              <a:rPr lang="en-US" sz="5050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This is part 3 of 3. </a:t>
            </a:r>
          </a:p>
          <a:p>
            <a:pPr algn="l">
              <a:lnSpc>
                <a:spcPts val="7070"/>
              </a:lnSpc>
            </a:pPr>
          </a:p>
          <a:p>
            <a:pPr algn="l">
              <a:lnSpc>
                <a:spcPts val="7070"/>
              </a:lnSpc>
            </a:pPr>
            <a:r>
              <a:rPr lang="en-US" sz="5050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In the crawl - walk - run framework, you’re at run. </a:t>
            </a:r>
          </a:p>
          <a:p>
            <a:pPr algn="l">
              <a:lnSpc>
                <a:spcPts val="7070"/>
              </a:lnSpc>
            </a:pPr>
          </a:p>
          <a:p>
            <a:pPr algn="l">
              <a:lnSpc>
                <a:spcPts val="7070"/>
              </a:lnSpc>
            </a:pPr>
            <a:r>
              <a:rPr lang="en-US" sz="5050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It’s time to get innovative!</a:t>
            </a:r>
          </a:p>
        </p:txBody>
      </p:sp>
    </p:spTree>
  </p:cSld>
  <p:clrMapOvr>
    <a:masterClrMapping/>
  </p:clrMapOvr>
</p:sld>
</file>

<file path=ppt/slides/slide92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76300"/>
            <a:ext cx="12242049" cy="122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25"/>
              </a:lnSpc>
            </a:pPr>
            <a:r>
              <a:rPr lang="en-US" sz="7089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By now, you should have: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606316"/>
            <a:ext cx="10336420" cy="4576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5406" indent="-492703" lvl="1">
              <a:lnSpc>
                <a:spcPts val="9265"/>
              </a:lnSpc>
              <a:buFont typeface="Arial"/>
              <a:buChar char="•"/>
            </a:pPr>
            <a:r>
              <a:rPr lang="en-US" sz="456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Defined at least 5 use cases</a:t>
            </a:r>
          </a:p>
          <a:p>
            <a:pPr algn="l" marL="985406" indent="-492703" lvl="1">
              <a:lnSpc>
                <a:spcPts val="9265"/>
              </a:lnSpc>
              <a:buFont typeface="Arial"/>
              <a:buChar char="•"/>
            </a:pPr>
            <a:r>
              <a:rPr lang="en-US" sz="456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Built them in Hatz</a:t>
            </a:r>
          </a:p>
          <a:p>
            <a:pPr algn="l" marL="985406" indent="-492703" lvl="1">
              <a:lnSpc>
                <a:spcPts val="9265"/>
              </a:lnSpc>
              <a:buFont typeface="Arial"/>
              <a:buChar char="•"/>
            </a:pPr>
            <a:r>
              <a:rPr lang="en-US" sz="456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Begun tracking their impact</a:t>
            </a:r>
          </a:p>
          <a:p>
            <a:pPr algn="l" marL="985406" indent="-492703" lvl="1">
              <a:lnSpc>
                <a:spcPts val="9265"/>
              </a:lnSpc>
              <a:buFont typeface="Arial"/>
              <a:buChar char="•"/>
            </a:pPr>
            <a:r>
              <a:rPr lang="en-US" sz="456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Iterated on them</a:t>
            </a:r>
          </a:p>
        </p:txBody>
      </p:sp>
    </p:spTree>
  </p:cSld>
  <p:clrMapOvr>
    <a:masterClrMapping/>
  </p:clrMapOvr>
</p:sld>
</file>

<file path=ppt/slides/slide93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22976" y="3823835"/>
            <a:ext cx="12242049" cy="2486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25"/>
              </a:lnSpc>
            </a:pPr>
            <a:r>
              <a:rPr lang="en-US" sz="7089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Let’s look at what’s working and lean into it.</a:t>
            </a:r>
          </a:p>
        </p:txBody>
      </p:sp>
    </p:spTree>
  </p:cSld>
  <p:clrMapOvr>
    <a:masterClrMapping/>
  </p:clrMapOvr>
</p:sld>
</file>

<file path=ppt/slides/slide94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217595" y="5791200"/>
            <a:ext cx="3701521" cy="556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23"/>
              </a:lnSpc>
            </a:pPr>
            <a:r>
              <a:rPr lang="en-US" sz="3231" b="true">
                <a:solidFill>
                  <a:srgbClr val="FE0200"/>
                </a:solidFill>
                <a:latin typeface="Dazzed Bold"/>
                <a:ea typeface="Dazzed Bold"/>
                <a:cs typeface="Dazzed Bold"/>
                <a:sym typeface="Dazzed Bold"/>
              </a:rPr>
              <a:t>Needs more work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217595" y="3385035"/>
            <a:ext cx="3701521" cy="556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23"/>
              </a:lnSpc>
            </a:pPr>
            <a:r>
              <a:rPr lang="en-US" sz="3231" b="true">
                <a:solidFill>
                  <a:srgbClr val="5500FF"/>
                </a:solidFill>
                <a:latin typeface="Dazzed Bold"/>
                <a:ea typeface="Dazzed Bold"/>
                <a:cs typeface="Dazzed Bold"/>
                <a:sym typeface="Dazzed Bold"/>
              </a:rPr>
              <a:t>Working Well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86673" y="2965935"/>
            <a:ext cx="1847662" cy="585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1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2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3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4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5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036050" y="2965935"/>
            <a:ext cx="1847662" cy="585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25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35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40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15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10 min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86673" y="2518790"/>
            <a:ext cx="2299839" cy="571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3"/>
              </a:lnSpc>
            </a:pPr>
            <a:r>
              <a:rPr lang="en-US" sz="380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Use Case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36050" y="2518790"/>
            <a:ext cx="2092591" cy="571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3"/>
              </a:lnSpc>
            </a:pPr>
            <a:r>
              <a:rPr lang="en-US" sz="380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Baseline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30356" y="2518790"/>
            <a:ext cx="2262158" cy="571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3"/>
              </a:lnSpc>
            </a:pPr>
            <a:r>
              <a:rPr lang="en-US" sz="380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Potential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30356" y="2965935"/>
            <a:ext cx="1847662" cy="585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20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25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35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5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7 min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58137" y="2518790"/>
            <a:ext cx="2469406" cy="571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3"/>
              </a:lnSpc>
            </a:pPr>
            <a:r>
              <a:rPr lang="en-US" sz="3804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v1 Results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758137" y="2965935"/>
            <a:ext cx="1847662" cy="585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20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30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25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2 min</a:t>
            </a:r>
          </a:p>
          <a:p>
            <a:pPr algn="l">
              <a:lnSpc>
                <a:spcPts val="9512"/>
              </a:lnSpc>
            </a:pPr>
            <a:r>
              <a:rPr lang="en-US" sz="380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9 min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217595" y="4587331"/>
            <a:ext cx="3701521" cy="556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23"/>
              </a:lnSpc>
            </a:pPr>
            <a:r>
              <a:rPr lang="en-US" sz="3231" b="true">
                <a:solidFill>
                  <a:srgbClr val="5500FF"/>
                </a:solidFill>
                <a:latin typeface="Dazzed Bold"/>
                <a:ea typeface="Dazzed Bold"/>
                <a:cs typeface="Dazzed Bold"/>
                <a:sym typeface="Dazzed Bold"/>
              </a:rPr>
              <a:t>Working Well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217595" y="8198937"/>
            <a:ext cx="3701521" cy="556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23"/>
              </a:lnSpc>
            </a:pPr>
            <a:r>
              <a:rPr lang="en-US" sz="3231" b="true">
                <a:solidFill>
                  <a:srgbClr val="5500FF"/>
                </a:solidFill>
                <a:latin typeface="Dazzed Bold"/>
                <a:ea typeface="Dazzed Bold"/>
                <a:cs typeface="Dazzed Bold"/>
                <a:sym typeface="Dazzed Bold"/>
              </a:rPr>
              <a:t>Working Well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217595" y="6995069"/>
            <a:ext cx="3701521" cy="556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23"/>
              </a:lnSpc>
            </a:pPr>
            <a:r>
              <a:rPr lang="en-US" sz="3231" b="true">
                <a:solidFill>
                  <a:srgbClr val="FE0200"/>
                </a:solidFill>
                <a:latin typeface="Dazzed Bold"/>
                <a:ea typeface="Dazzed Bold"/>
                <a:cs typeface="Dazzed Bold"/>
                <a:sym typeface="Dazzed Bold"/>
              </a:rPr>
              <a:t>Needs more work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904875"/>
            <a:ext cx="14039656" cy="1028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35"/>
              </a:lnSpc>
            </a:pPr>
            <a:r>
              <a:rPr lang="en-US" sz="5953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Organize your use cases like this: </a:t>
            </a:r>
          </a:p>
        </p:txBody>
      </p:sp>
    </p:spTree>
  </p:cSld>
  <p:clrMapOvr>
    <a:masterClrMapping/>
  </p:clrMapOvr>
</p:sld>
</file>

<file path=ppt/slides/slide95.xml><?xml version="1.0" encoding="utf-8"?>
<p:sld xmlns:p="http://schemas.openxmlformats.org/presentationml/2006/main" xmlns:a="http://schemas.openxmlformats.org/drawingml/2006/main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744984" y="3608592"/>
            <a:ext cx="10798031" cy="3088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3"/>
              </a:lnSpc>
            </a:pPr>
            <a:r>
              <a:rPr lang="en-US" b="true" sz="5304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For the use cases that are working well, ask yourself why. </a:t>
            </a:r>
          </a:p>
          <a:p>
            <a:pPr algn="ctr">
              <a:lnSpc>
                <a:spcPts val="6153"/>
              </a:lnSpc>
            </a:pPr>
          </a:p>
          <a:p>
            <a:pPr algn="ctr">
              <a:lnSpc>
                <a:spcPts val="6153"/>
              </a:lnSpc>
            </a:pPr>
            <a:r>
              <a:rPr lang="en-US" b="true" sz="5304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Why are they working? </a:t>
            </a:r>
          </a:p>
        </p:txBody>
      </p:sp>
    </p:spTree>
  </p:cSld>
  <p:clrMapOvr>
    <a:masterClrMapping/>
  </p:clrMapOvr>
</p:sld>
</file>

<file path=ppt/slides/slide96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040941"/>
            <a:ext cx="1149397" cy="706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b="true" sz="4078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799532"/>
            <a:ext cx="1149397" cy="706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b="true" sz="4078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02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551428"/>
            <a:ext cx="1149397" cy="706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b="true" sz="4078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03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18790" y="2678569"/>
            <a:ext cx="12020487" cy="1429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sz="4078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The process was well-documented pre-AI, with clean data and easy to follow steps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18790" y="5433812"/>
            <a:ext cx="12020487" cy="1429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sz="4078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You have a strong understanding of Hatz, and prompting in general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518790" y="8551428"/>
            <a:ext cx="12020487" cy="70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sz="4078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Something else - what?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42975"/>
            <a:ext cx="12020487" cy="70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b="true" sz="4078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Is it because...</a:t>
            </a:r>
          </a:p>
        </p:txBody>
      </p:sp>
    </p:spTree>
  </p:cSld>
  <p:clrMapOvr>
    <a:masterClrMapping/>
  </p:clrMapOvr>
</p:sld>
</file>

<file path=ppt/slides/slide97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42975"/>
            <a:ext cx="12020487" cy="1429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b="true" sz="4078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Once you know why a use case is working, brainstorm how you can scale it: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70901" y="3864080"/>
            <a:ext cx="7751508" cy="2953162"/>
            <a:chOff x="0" y="0"/>
            <a:chExt cx="1196561" cy="45586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96561" cy="455865"/>
            </a:xfrm>
            <a:custGeom>
              <a:avLst/>
              <a:gdLst/>
              <a:ahLst/>
              <a:cxnLst/>
              <a:rect r="r" b="b" t="t" l="l"/>
              <a:pathLst>
                <a:path h="455865" w="1196561">
                  <a:moveTo>
                    <a:pt x="19975" y="0"/>
                  </a:moveTo>
                  <a:lnTo>
                    <a:pt x="1176586" y="0"/>
                  </a:lnTo>
                  <a:cubicBezTo>
                    <a:pt x="1181883" y="0"/>
                    <a:pt x="1186964" y="2105"/>
                    <a:pt x="1190710" y="5851"/>
                  </a:cubicBezTo>
                  <a:cubicBezTo>
                    <a:pt x="1194456" y="9597"/>
                    <a:pt x="1196561" y="14677"/>
                    <a:pt x="1196561" y="19975"/>
                  </a:cubicBezTo>
                  <a:lnTo>
                    <a:pt x="1196561" y="435889"/>
                  </a:lnTo>
                  <a:cubicBezTo>
                    <a:pt x="1196561" y="446921"/>
                    <a:pt x="1187618" y="455865"/>
                    <a:pt x="1176586" y="455865"/>
                  </a:cubicBezTo>
                  <a:lnTo>
                    <a:pt x="19975" y="455865"/>
                  </a:lnTo>
                  <a:cubicBezTo>
                    <a:pt x="14677" y="455865"/>
                    <a:pt x="9597" y="453760"/>
                    <a:pt x="5851" y="450014"/>
                  </a:cubicBezTo>
                  <a:cubicBezTo>
                    <a:pt x="2105" y="446268"/>
                    <a:pt x="0" y="441187"/>
                    <a:pt x="0" y="435889"/>
                  </a:cubicBezTo>
                  <a:lnTo>
                    <a:pt x="0" y="19975"/>
                  </a:lnTo>
                  <a:cubicBezTo>
                    <a:pt x="0" y="14677"/>
                    <a:pt x="2105" y="9597"/>
                    <a:pt x="5851" y="5851"/>
                  </a:cubicBezTo>
                  <a:cubicBezTo>
                    <a:pt x="9597" y="2105"/>
                    <a:pt x="14677" y="0"/>
                    <a:pt x="19975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1196561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887919" y="4935325"/>
            <a:ext cx="6317472" cy="724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71"/>
              </a:lnSpc>
              <a:spcBef>
                <a:spcPct val="0"/>
              </a:spcBef>
            </a:pPr>
            <a:r>
              <a:rPr lang="en-US" b="true" sz="4265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In your own processes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365591" y="3864080"/>
            <a:ext cx="7751508" cy="2953162"/>
            <a:chOff x="0" y="0"/>
            <a:chExt cx="1196561" cy="45586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96561" cy="455865"/>
            </a:xfrm>
            <a:custGeom>
              <a:avLst/>
              <a:gdLst/>
              <a:ahLst/>
              <a:cxnLst/>
              <a:rect r="r" b="b" t="t" l="l"/>
              <a:pathLst>
                <a:path h="455865" w="1196561">
                  <a:moveTo>
                    <a:pt x="19975" y="0"/>
                  </a:moveTo>
                  <a:lnTo>
                    <a:pt x="1176586" y="0"/>
                  </a:lnTo>
                  <a:cubicBezTo>
                    <a:pt x="1181883" y="0"/>
                    <a:pt x="1186964" y="2105"/>
                    <a:pt x="1190710" y="5851"/>
                  </a:cubicBezTo>
                  <a:cubicBezTo>
                    <a:pt x="1194456" y="9597"/>
                    <a:pt x="1196561" y="14677"/>
                    <a:pt x="1196561" y="19975"/>
                  </a:cubicBezTo>
                  <a:lnTo>
                    <a:pt x="1196561" y="435889"/>
                  </a:lnTo>
                  <a:cubicBezTo>
                    <a:pt x="1196561" y="446921"/>
                    <a:pt x="1187618" y="455865"/>
                    <a:pt x="1176586" y="455865"/>
                  </a:cubicBezTo>
                  <a:lnTo>
                    <a:pt x="19975" y="455865"/>
                  </a:lnTo>
                  <a:cubicBezTo>
                    <a:pt x="14677" y="455865"/>
                    <a:pt x="9597" y="453760"/>
                    <a:pt x="5851" y="450014"/>
                  </a:cubicBezTo>
                  <a:cubicBezTo>
                    <a:pt x="2105" y="446268"/>
                    <a:pt x="0" y="441187"/>
                    <a:pt x="0" y="435889"/>
                  </a:cubicBezTo>
                  <a:lnTo>
                    <a:pt x="0" y="19975"/>
                  </a:lnTo>
                  <a:cubicBezTo>
                    <a:pt x="0" y="14677"/>
                    <a:pt x="2105" y="9597"/>
                    <a:pt x="5851" y="5851"/>
                  </a:cubicBezTo>
                  <a:cubicBezTo>
                    <a:pt x="9597" y="2105"/>
                    <a:pt x="14677" y="0"/>
                    <a:pt x="19975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1196561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082609" y="4935325"/>
            <a:ext cx="6317472" cy="724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71"/>
              </a:lnSpc>
              <a:spcBef>
                <a:spcPct val="0"/>
              </a:spcBef>
            </a:pPr>
            <a:r>
              <a:rPr lang="en-US" b="true" sz="4265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In other departments</a:t>
            </a:r>
          </a:p>
        </p:txBody>
      </p:sp>
    </p:spTree>
  </p:cSld>
  <p:clrMapOvr>
    <a:masterClrMapping/>
  </p:clrMapOvr>
</p:sld>
</file>

<file path=ppt/slides/slide98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42975"/>
            <a:ext cx="12020487" cy="70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b="true" sz="4078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The best way to figure this part out? Ask AI.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280403"/>
            <a:ext cx="15719204" cy="5805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6961" indent="-398480" lvl="1">
              <a:lnSpc>
                <a:spcPts val="6644"/>
              </a:lnSpc>
              <a:buFont typeface="Arial"/>
              <a:buChar char="•"/>
            </a:pPr>
            <a:r>
              <a:rPr lang="en-US" sz="3691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Go to the chat and enable the </a:t>
            </a:r>
            <a:r>
              <a:rPr lang="en-US" b="true" sz="369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Hatz Workhop Assistant</a:t>
            </a:r>
          </a:p>
          <a:p>
            <a:pPr algn="l">
              <a:lnSpc>
                <a:spcPts val="6644"/>
              </a:lnSpc>
            </a:pPr>
          </a:p>
          <a:p>
            <a:pPr algn="l" marL="796961" indent="-398480" lvl="1">
              <a:lnSpc>
                <a:spcPts val="6644"/>
              </a:lnSpc>
              <a:buFont typeface="Arial"/>
              <a:buChar char="•"/>
            </a:pPr>
            <a:r>
              <a:rPr lang="en-US" sz="3691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Tell it the name of your automation / workflow / agent and tell it how it is helping you</a:t>
            </a:r>
          </a:p>
          <a:p>
            <a:pPr algn="l">
              <a:lnSpc>
                <a:spcPts val="6644"/>
              </a:lnSpc>
            </a:pPr>
          </a:p>
          <a:p>
            <a:pPr algn="l" marL="796961" indent="-398480" lvl="1">
              <a:lnSpc>
                <a:spcPts val="6644"/>
              </a:lnSpc>
              <a:buFont typeface="Arial"/>
              <a:buChar char="•"/>
            </a:pPr>
            <a:r>
              <a:rPr lang="en-US" sz="3691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Then ask it to help you brainstorm ways you might be able to use something similar in a different area or department</a:t>
            </a:r>
          </a:p>
        </p:txBody>
      </p:sp>
    </p:spTree>
  </p:cSld>
  <p:clrMapOvr>
    <a:masterClrMapping/>
  </p:clrMapOvr>
</p:sld>
</file>

<file path=ppt/slides/slide99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42975"/>
            <a:ext cx="12020487" cy="70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0"/>
              </a:lnSpc>
              <a:spcBef>
                <a:spcPct val="0"/>
              </a:spcBef>
            </a:pPr>
            <a:r>
              <a:rPr lang="en-US" b="true" sz="4078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The best way to figure this part out? Ask AI.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280403"/>
            <a:ext cx="15719204" cy="4128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6961" indent="-398480" lvl="1">
              <a:lnSpc>
                <a:spcPts val="6644"/>
              </a:lnSpc>
              <a:buFont typeface="Arial"/>
              <a:buChar char="•"/>
            </a:pPr>
            <a:r>
              <a:rPr lang="en-US" sz="3691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Also ask it to tell you about any new features you could use to improve the use case or make it more efficient</a:t>
            </a:r>
          </a:p>
          <a:p>
            <a:pPr algn="l">
              <a:lnSpc>
                <a:spcPts val="6644"/>
              </a:lnSpc>
            </a:pPr>
          </a:p>
          <a:p>
            <a:pPr algn="l" marL="796961" indent="-398480" lvl="1">
              <a:lnSpc>
                <a:spcPts val="6644"/>
              </a:lnSpc>
              <a:buFont typeface="Arial"/>
              <a:buChar char="•"/>
            </a:pPr>
            <a:r>
              <a:rPr lang="en-US" sz="3691">
                <a:solidFill>
                  <a:srgbClr val="330099"/>
                </a:solidFill>
                <a:latin typeface="Dazzed"/>
                <a:ea typeface="Dazzed"/>
                <a:cs typeface="Dazzed"/>
                <a:sym typeface="Dazzed"/>
              </a:rPr>
              <a:t>You can even get it to help you write prompts, and then the workflow or agent - all by itself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DAG1CCAXM3k</dc:identifier>
  <dcterms:modified xsi:type="dcterms:W3CDTF">2011-08-01T06:04:30Z</dcterms:modified>
  <cp:revision>1</cp:revision>
  <dc:title>ALL ONBOARDING DECKS</dc:title>
</cp:coreProperties>
</file>