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Dazzed Bold" charset="1" panose="00000000000000000000"/>
      <p:regular r:id="rId23"/>
    </p:embeddedFont>
    <p:embeddedFont>
      <p:font typeface="Dazzed Semi-Bold" charset="1" panose="00000000000000000000"/>
      <p:regular r:id="rId24"/>
    </p:embeddedFont>
    <p:embeddedFont>
      <p:font typeface="Dazzed Medium" charset="1" panose="00000000000000000000"/>
      <p:regular r:id="rId28"/>
    </p:embeddedFont>
    <p:embeddedFont>
      <p:font typeface="Inter Bold" charset="1" panose="020B0802030000000004"/>
      <p:regular r:id="rId29"/>
    </p:embeddedFont>
    <p:embeddedFont>
      <p:font typeface="Inter" charset="1" panose="020B0502030000000004"/>
      <p:regular r:id="rId30"/>
    </p:embeddedFont>
    <p:embeddedFont>
      <p:font typeface="Dazzed" charset="1" panose="000000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notesMasters/notesMaster1.xml" Type="http://schemas.openxmlformats.org/officeDocument/2006/relationships/notesMaster"/><Relationship Id="rId26" Target="theme/theme2.xml" Type="http://schemas.openxmlformats.org/officeDocument/2006/relationships/theme"/><Relationship Id="rId27" Target="notesSlides/notesSlide1.xml" Type="http://schemas.openxmlformats.org/officeDocument/2006/relationships/notes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notesSlides/notesSlide2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🔐 Security</a:t>
            </a:r>
          </a:p>
          <a:p>
            <a:r>
              <a:rPr lang="en-US"/>
              <a:t>	•	“The first problem every business needs to solve for is security.”</a:t>
            </a:r>
          </a:p>
          <a:p>
            <a:r>
              <a:rPr lang="en-US"/>
              <a:t>	•	Right now, Shadow AI is already happening in almost every organization. Employees are using free AI tools without approval.</a:t>
            </a:r>
          </a:p>
          <a:p>
            <a:r>
              <a:rPr lang="en-US"/>
              <a:t>	•	That means sensitive data — customer records, financials, internal documents — is being pasted into platforms with no visibility and no controls.</a:t>
            </a:r>
          </a:p>
          <a:p>
            <a:r>
              <a:rPr lang="en-US"/>
              <a:t>	•	The risk isn’t theoretical. It’s already happening: companies are unknowingly leaking confidential data into public models.</a:t>
            </a:r>
          </a:p>
          <a:p>
            <a:r>
              <a:rPr lang="en-US"/>
              <a:t>	•	So the first step in any AI journey is to take back control. Give employees a secure AI environment where they can still get the productivity benefits of AI — but with guardrails, governance, and visibility.</a:t>
            </a:r>
          </a:p>
          <a:p>
            <a:r>
              <a:rPr lang="en-US"/>
              <a:t>	•	Think of it like email or file sharing: people will use it whether you sanction it or not. If you don’t provide a secure option, they’ll default to whatever is easiest.</a:t>
            </a:r>
          </a:p>
          <a:p>
            <a:r>
              <a:rPr lang="en-US"/>
              <a:t/>
            </a:r>
          </a:p>
          <a:p>
            <a:r>
              <a:rPr lang="en-US"/>
              <a:t>👉 “If you don’t solve security first, AI adoption could actually increase your exposure — instead of creating value.”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“Once you’ve got security handled, the next step is adoption.</a:t>
            </a:r>
          </a:p>
          <a:p>
            <a:r>
              <a:rPr lang="en-US"/>
              <a:t/>
            </a:r>
          </a:p>
          <a:p>
            <a:r>
              <a:rPr lang="en-US"/>
              <a:t>Here’s where most businesses struggle:</a:t>
            </a:r>
          </a:p>
          <a:p>
            <a:r>
              <a:rPr lang="en-US"/>
              <a:t>	•	A few people might try AI, but it never spreads across the whole team.</a:t>
            </a:r>
          </a:p>
          <a:p>
            <a:r>
              <a:rPr lang="en-US"/>
              <a:t>	•	Or employees don’t know how to use it effectively.</a:t>
            </a:r>
          </a:p>
          <a:p>
            <a:r>
              <a:rPr lang="en-US"/>
              <a:t/>
            </a:r>
          </a:p>
          <a:p>
            <a:r>
              <a:rPr lang="en-US"/>
              <a:t>That’s where we come in.</a:t>
            </a:r>
          </a:p>
          <a:p>
            <a:r>
              <a:rPr lang="en-US"/>
              <a:t>We help businesses with 15 or more employees roll out AI across the entire organization.</a:t>
            </a:r>
          </a:p>
          <a:p>
            <a:r>
              <a:rPr lang="en-US"/>
              <a:t/>
            </a:r>
          </a:p>
          <a:p>
            <a:r>
              <a:rPr lang="en-US"/>
              <a:t>Here’s how we do it:</a:t>
            </a:r>
          </a:p>
          <a:p>
            <a:r>
              <a:rPr lang="en-US"/>
              <a:t>	•	One easy button → every employee gets secure AI access instantly.</a:t>
            </a:r>
          </a:p>
          <a:p>
            <a:r>
              <a:rPr lang="en-US"/>
              <a:t>	•	Tracking &amp; visibility → you can see who’s using it and how.</a:t>
            </a:r>
          </a:p>
          <a:p>
            <a:r>
              <a:rPr lang="en-US"/>
              <a:t>	•	Education at scale → your team gets training and guided use cases.</a:t>
            </a:r>
          </a:p>
          <a:p>
            <a:r>
              <a:rPr lang="en-US"/>
              <a:t>	•	Empowerment → we help your team develop their own AI use cases that make their day-to-day work easier and more productive.”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8449456"/>
          </a:xfrm>
          <a:custGeom>
            <a:avLst/>
            <a:gdLst/>
            <a:ahLst/>
            <a:cxnLst/>
            <a:rect r="r" b="b" t="t" l="l"/>
            <a:pathLst>
              <a:path h="8449456" w="18288000">
                <a:moveTo>
                  <a:pt x="0" y="0"/>
                </a:moveTo>
                <a:lnTo>
                  <a:pt x="18288000" y="0"/>
                </a:lnTo>
                <a:lnTo>
                  <a:pt x="18288000" y="8449456"/>
                </a:lnTo>
                <a:lnTo>
                  <a:pt x="0" y="8449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-116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449456"/>
            <a:ext cx="18288000" cy="1837544"/>
          </a:xfrm>
          <a:custGeom>
            <a:avLst/>
            <a:gdLst/>
            <a:ahLst/>
            <a:cxnLst/>
            <a:rect r="r" b="b" t="t" l="l"/>
            <a:pathLst>
              <a:path h="1837544" w="18288000">
                <a:moveTo>
                  <a:pt x="0" y="0"/>
                </a:moveTo>
                <a:lnTo>
                  <a:pt x="18288000" y="0"/>
                </a:lnTo>
                <a:lnTo>
                  <a:pt x="18288000" y="1837544"/>
                </a:lnTo>
                <a:lnTo>
                  <a:pt x="0" y="1837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0" t="-462495" r="0" b="-43233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18294" y="1135787"/>
            <a:ext cx="2188383" cy="880824"/>
          </a:xfrm>
          <a:custGeom>
            <a:avLst/>
            <a:gdLst/>
            <a:ahLst/>
            <a:cxnLst/>
            <a:rect r="r" b="b" t="t" l="l"/>
            <a:pathLst>
              <a:path h="880824" w="2188383">
                <a:moveTo>
                  <a:pt x="0" y="0"/>
                </a:moveTo>
                <a:lnTo>
                  <a:pt x="2188382" y="0"/>
                </a:lnTo>
                <a:lnTo>
                  <a:pt x="2188382" y="880824"/>
                </a:lnTo>
                <a:lnTo>
                  <a:pt x="0" y="880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4215842"/>
            <a:ext cx="15604700" cy="1549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84"/>
              </a:lnSpc>
            </a:pPr>
            <a:r>
              <a:rPr lang="en-US" sz="9386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Security &amp; Adoption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843852"/>
            <a:ext cx="13837757" cy="1178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39"/>
              </a:lnSpc>
            </a:pPr>
            <a:r>
              <a:rPr lang="en-US" sz="6647" b="true">
                <a:solidFill>
                  <a:srgbClr val="F5F7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First Steps Toward AI Excellence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207915"/>
            <a:ext cx="16230600" cy="2050385"/>
            <a:chOff x="0" y="0"/>
            <a:chExt cx="4274726" cy="5400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540019"/>
            </a:xfrm>
            <a:custGeom>
              <a:avLst/>
              <a:gdLst/>
              <a:ahLst/>
              <a:cxnLst/>
              <a:rect r="r" b="b" t="t" l="l"/>
              <a:pathLst>
                <a:path h="540019" w="4274726">
                  <a:moveTo>
                    <a:pt x="9540" y="0"/>
                  </a:moveTo>
                  <a:lnTo>
                    <a:pt x="4265186" y="0"/>
                  </a:lnTo>
                  <a:cubicBezTo>
                    <a:pt x="4270455" y="0"/>
                    <a:pt x="4274726" y="4271"/>
                    <a:pt x="4274726" y="9540"/>
                  </a:cubicBezTo>
                  <a:lnTo>
                    <a:pt x="4274726" y="530479"/>
                  </a:lnTo>
                  <a:cubicBezTo>
                    <a:pt x="4274726" y="535748"/>
                    <a:pt x="4270455" y="540019"/>
                    <a:pt x="4265186" y="540019"/>
                  </a:cubicBezTo>
                  <a:lnTo>
                    <a:pt x="9540" y="540019"/>
                  </a:lnTo>
                  <a:cubicBezTo>
                    <a:pt x="7010" y="540019"/>
                    <a:pt x="4583" y="539014"/>
                    <a:pt x="2794" y="537225"/>
                  </a:cubicBezTo>
                  <a:cubicBezTo>
                    <a:pt x="1005" y="535436"/>
                    <a:pt x="0" y="533009"/>
                    <a:pt x="0" y="530479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274726" cy="606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108125" y="3980164"/>
            <a:ext cx="4187410" cy="1982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3"/>
              </a:lnSpc>
            </a:pPr>
            <a:r>
              <a:rPr lang="en-US" sz="1895" b="true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AI Use Cases:</a:t>
            </a:r>
          </a:p>
          <a:p>
            <a:pPr algn="l" marL="409221" indent="-204611" lvl="1">
              <a:lnSpc>
                <a:spcPts val="3203"/>
              </a:lnSpc>
              <a:buFont typeface="Arial"/>
              <a:buChar char="•"/>
            </a:pPr>
            <a:r>
              <a:rPr lang="en-US" sz="1895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That have immediate realization of time to value.</a:t>
            </a:r>
          </a:p>
          <a:p>
            <a:pPr algn="l" marL="409221" indent="-204611" lvl="1">
              <a:lnSpc>
                <a:spcPts val="3203"/>
              </a:lnSpc>
              <a:buFont typeface="Arial"/>
              <a:buChar char="•"/>
            </a:pPr>
            <a:r>
              <a:rPr lang="en-US" sz="1895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T</a:t>
            </a:r>
            <a:r>
              <a:rPr lang="en-US" sz="1895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hat work for a large portion of the company.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08125" y="2683039"/>
            <a:ext cx="2646961" cy="1048406"/>
            <a:chOff x="0" y="0"/>
            <a:chExt cx="999597" cy="3959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99597" cy="395919"/>
            </a:xfrm>
            <a:custGeom>
              <a:avLst/>
              <a:gdLst/>
              <a:ahLst/>
              <a:cxnLst/>
              <a:rect r="r" b="b" t="t" l="l"/>
              <a:pathLst>
                <a:path h="395919" w="999597">
                  <a:moveTo>
                    <a:pt x="58497" y="0"/>
                  </a:moveTo>
                  <a:lnTo>
                    <a:pt x="941100" y="0"/>
                  </a:lnTo>
                  <a:cubicBezTo>
                    <a:pt x="973407" y="0"/>
                    <a:pt x="999597" y="26190"/>
                    <a:pt x="999597" y="58497"/>
                  </a:cubicBezTo>
                  <a:lnTo>
                    <a:pt x="999597" y="337423"/>
                  </a:lnTo>
                  <a:cubicBezTo>
                    <a:pt x="999597" y="352937"/>
                    <a:pt x="993434" y="367816"/>
                    <a:pt x="982463" y="378786"/>
                  </a:cubicBezTo>
                  <a:cubicBezTo>
                    <a:pt x="971493" y="389756"/>
                    <a:pt x="956614" y="395919"/>
                    <a:pt x="941100" y="395919"/>
                  </a:cubicBezTo>
                  <a:lnTo>
                    <a:pt x="58497" y="395919"/>
                  </a:lnTo>
                  <a:cubicBezTo>
                    <a:pt x="26190" y="395919"/>
                    <a:pt x="0" y="369729"/>
                    <a:pt x="0" y="337423"/>
                  </a:cubicBezTo>
                  <a:lnTo>
                    <a:pt x="0" y="58497"/>
                  </a:lnTo>
                  <a:cubicBezTo>
                    <a:pt x="0" y="26190"/>
                    <a:pt x="26190" y="0"/>
                    <a:pt x="58497" y="0"/>
                  </a:cubicBezTo>
                  <a:close/>
                </a:path>
              </a:pathLst>
            </a:custGeom>
            <a:solidFill>
              <a:srgbClr val="330099"/>
            </a:solidFill>
            <a:ln w="38100" cap="sq">
              <a:solidFill>
                <a:srgbClr val="D1DA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999597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985608" y="3978167"/>
            <a:ext cx="4395968" cy="2383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3"/>
              </a:lnSpc>
            </a:pPr>
            <a:r>
              <a:rPr lang="en-US" sz="1895" b="true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AI Use Cases:</a:t>
            </a:r>
          </a:p>
          <a:p>
            <a:pPr algn="l" marL="409221" indent="-204610" lvl="1">
              <a:lnSpc>
                <a:spcPts val="3203"/>
              </a:lnSpc>
              <a:buFont typeface="Arial"/>
              <a:buChar char="•"/>
            </a:pPr>
            <a:r>
              <a:rPr lang="en-US" sz="1895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That are similar but require customization and hand holding.</a:t>
            </a:r>
          </a:p>
          <a:p>
            <a:pPr algn="l" marL="409221" indent="-204610" lvl="1">
              <a:lnSpc>
                <a:spcPts val="3203"/>
              </a:lnSpc>
              <a:buFont typeface="Arial"/>
              <a:buChar char="•"/>
            </a:pPr>
            <a:r>
              <a:rPr lang="en-US" sz="1895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T</a:t>
            </a:r>
            <a:r>
              <a:rPr lang="en-US" sz="1895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hat take more time to implement but can be recreated in multiple areas.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985608" y="2681043"/>
            <a:ext cx="2504074" cy="1048406"/>
            <a:chOff x="0" y="0"/>
            <a:chExt cx="945637" cy="39591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45637" cy="395919"/>
            </a:xfrm>
            <a:custGeom>
              <a:avLst/>
              <a:gdLst/>
              <a:ahLst/>
              <a:cxnLst/>
              <a:rect r="r" b="b" t="t" l="l"/>
              <a:pathLst>
                <a:path h="395919" w="945637">
                  <a:moveTo>
                    <a:pt x="61835" y="0"/>
                  </a:moveTo>
                  <a:lnTo>
                    <a:pt x="883802" y="0"/>
                  </a:lnTo>
                  <a:cubicBezTo>
                    <a:pt x="900202" y="0"/>
                    <a:pt x="915930" y="6515"/>
                    <a:pt x="927526" y="18111"/>
                  </a:cubicBezTo>
                  <a:cubicBezTo>
                    <a:pt x="939122" y="29707"/>
                    <a:pt x="945637" y="45435"/>
                    <a:pt x="945637" y="61835"/>
                  </a:cubicBezTo>
                  <a:lnTo>
                    <a:pt x="945637" y="334085"/>
                  </a:lnTo>
                  <a:cubicBezTo>
                    <a:pt x="945637" y="350484"/>
                    <a:pt x="939122" y="366212"/>
                    <a:pt x="927526" y="377808"/>
                  </a:cubicBezTo>
                  <a:cubicBezTo>
                    <a:pt x="915930" y="389405"/>
                    <a:pt x="900202" y="395919"/>
                    <a:pt x="883802" y="395919"/>
                  </a:cubicBezTo>
                  <a:lnTo>
                    <a:pt x="61835" y="395919"/>
                  </a:lnTo>
                  <a:cubicBezTo>
                    <a:pt x="45435" y="395919"/>
                    <a:pt x="29707" y="389405"/>
                    <a:pt x="18111" y="377808"/>
                  </a:cubicBezTo>
                  <a:cubicBezTo>
                    <a:pt x="6515" y="366212"/>
                    <a:pt x="0" y="350484"/>
                    <a:pt x="0" y="334085"/>
                  </a:cubicBezTo>
                  <a:lnTo>
                    <a:pt x="0" y="61835"/>
                  </a:lnTo>
                  <a:cubicBezTo>
                    <a:pt x="0" y="45435"/>
                    <a:pt x="6515" y="29707"/>
                    <a:pt x="18111" y="18111"/>
                  </a:cubicBezTo>
                  <a:cubicBezTo>
                    <a:pt x="29707" y="6515"/>
                    <a:pt x="45435" y="0"/>
                    <a:pt x="61835" y="0"/>
                  </a:cubicBezTo>
                  <a:close/>
                </a:path>
              </a:pathLst>
            </a:custGeom>
            <a:solidFill>
              <a:srgbClr val="330099"/>
            </a:solidFill>
            <a:ln w="38100" cap="sq">
              <a:solidFill>
                <a:srgbClr val="D1DAFF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85725"/>
              <a:ext cx="945637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805146" y="3978167"/>
            <a:ext cx="4454154" cy="1984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3"/>
              </a:lnSpc>
            </a:pPr>
            <a:r>
              <a:rPr lang="en-US" sz="1895" b="true">
                <a:solidFill>
                  <a:srgbClr val="110033"/>
                </a:solidFill>
                <a:latin typeface="Dazzed Bold"/>
                <a:ea typeface="Dazzed Bold"/>
                <a:cs typeface="Dazzed Bold"/>
                <a:sym typeface="Dazzed Bold"/>
              </a:rPr>
              <a:t>AI Use Cases:</a:t>
            </a:r>
          </a:p>
          <a:p>
            <a:pPr algn="l" marL="409221" indent="-204610" lvl="1">
              <a:lnSpc>
                <a:spcPts val="3203"/>
              </a:lnSpc>
              <a:buFont typeface="Arial"/>
              <a:buChar char="•"/>
            </a:pPr>
            <a:r>
              <a:rPr lang="en-US" sz="1895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That are unique to a specific person or business unit. </a:t>
            </a:r>
          </a:p>
          <a:p>
            <a:pPr algn="l" marL="409221" indent="-204610" lvl="1">
              <a:lnSpc>
                <a:spcPts val="3203"/>
              </a:lnSpc>
              <a:buFont typeface="Arial"/>
              <a:buChar char="•"/>
            </a:pPr>
            <a:r>
              <a:rPr lang="en-US" sz="1895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T</a:t>
            </a:r>
            <a:r>
              <a:rPr lang="en-US" sz="1895">
                <a:solidFill>
                  <a:srgbClr val="110033"/>
                </a:solidFill>
                <a:latin typeface="Dazzed"/>
                <a:ea typeface="Dazzed"/>
                <a:cs typeface="Dazzed"/>
                <a:sym typeface="Dazzed"/>
              </a:rPr>
              <a:t>hat have high impact but require specialty implementation.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2805146" y="2681043"/>
            <a:ext cx="2225246" cy="1048406"/>
            <a:chOff x="0" y="0"/>
            <a:chExt cx="840341" cy="39591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40341" cy="395919"/>
            </a:xfrm>
            <a:custGeom>
              <a:avLst/>
              <a:gdLst/>
              <a:ahLst/>
              <a:cxnLst/>
              <a:rect r="r" b="b" t="t" l="l"/>
              <a:pathLst>
                <a:path h="395919" w="840341">
                  <a:moveTo>
                    <a:pt x="69583" y="0"/>
                  </a:moveTo>
                  <a:lnTo>
                    <a:pt x="770758" y="0"/>
                  </a:lnTo>
                  <a:cubicBezTo>
                    <a:pt x="809187" y="0"/>
                    <a:pt x="840341" y="31153"/>
                    <a:pt x="840341" y="69583"/>
                  </a:cubicBezTo>
                  <a:lnTo>
                    <a:pt x="840341" y="326337"/>
                  </a:lnTo>
                  <a:cubicBezTo>
                    <a:pt x="840341" y="344791"/>
                    <a:pt x="833010" y="362490"/>
                    <a:pt x="819960" y="375539"/>
                  </a:cubicBezTo>
                  <a:cubicBezTo>
                    <a:pt x="806911" y="388588"/>
                    <a:pt x="789212" y="395919"/>
                    <a:pt x="770758" y="395919"/>
                  </a:cubicBezTo>
                  <a:lnTo>
                    <a:pt x="69583" y="395919"/>
                  </a:lnTo>
                  <a:cubicBezTo>
                    <a:pt x="31153" y="395919"/>
                    <a:pt x="0" y="364766"/>
                    <a:pt x="0" y="326337"/>
                  </a:cubicBezTo>
                  <a:lnTo>
                    <a:pt x="0" y="69583"/>
                  </a:lnTo>
                  <a:cubicBezTo>
                    <a:pt x="0" y="31153"/>
                    <a:pt x="31153" y="0"/>
                    <a:pt x="69583" y="0"/>
                  </a:cubicBezTo>
                  <a:close/>
                </a:path>
              </a:pathLst>
            </a:custGeom>
            <a:solidFill>
              <a:srgbClr val="330099"/>
            </a:solidFill>
            <a:ln w="38100" cap="sq">
              <a:solidFill>
                <a:srgbClr val="D1DAF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840341" cy="481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104964" y="1142311"/>
            <a:ext cx="11410026" cy="721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3"/>
              </a:lnSpc>
            </a:pPr>
            <a:r>
              <a:rPr lang="en-US" sz="4209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How We Think About AI Adoption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29839" y="2921925"/>
            <a:ext cx="1803532" cy="503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43"/>
              </a:lnSpc>
              <a:spcBef>
                <a:spcPct val="0"/>
              </a:spcBef>
            </a:pPr>
            <a:r>
              <a:rPr lang="en-US" b="true" sz="2888" spc="158">
                <a:solidFill>
                  <a:srgbClr val="FDFDFD"/>
                </a:solidFill>
                <a:latin typeface="Dazzed Bold"/>
                <a:ea typeface="Dazzed Bold"/>
                <a:cs typeface="Dazzed Bold"/>
                <a:sym typeface="Dazzed Bold"/>
              </a:rPr>
              <a:t>CRAWL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35879" y="2919928"/>
            <a:ext cx="1803532" cy="503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43"/>
              </a:lnSpc>
              <a:spcBef>
                <a:spcPct val="0"/>
              </a:spcBef>
            </a:pPr>
            <a:r>
              <a:rPr lang="en-US" b="true" sz="2888" spc="158">
                <a:solidFill>
                  <a:srgbClr val="FDFDFD"/>
                </a:solidFill>
                <a:latin typeface="Dazzed Bold"/>
                <a:ea typeface="Dazzed Bold"/>
                <a:cs typeface="Dazzed Bold"/>
                <a:sym typeface="Dazzed Bold"/>
              </a:rPr>
              <a:t>WALK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16003" y="2919928"/>
            <a:ext cx="1803532" cy="503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43"/>
              </a:lnSpc>
              <a:spcBef>
                <a:spcPct val="0"/>
              </a:spcBef>
            </a:pPr>
            <a:r>
              <a:rPr lang="en-US" b="true" sz="2888" spc="158">
                <a:solidFill>
                  <a:srgbClr val="FDFDFD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279909" y="7822839"/>
            <a:ext cx="9060136" cy="734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3"/>
              </a:lnSpc>
              <a:spcBef>
                <a:spcPct val="0"/>
              </a:spcBef>
            </a:pPr>
            <a:r>
              <a:rPr lang="en-US" b="true" sz="4302">
                <a:solidFill>
                  <a:srgbClr val="FDFDFD"/>
                </a:solidFill>
                <a:latin typeface="Dazzed Bold"/>
                <a:ea typeface="Dazzed Bold"/>
                <a:cs typeface="Dazzed Bold"/>
                <a:sym typeface="Dazzed Bold"/>
              </a:rPr>
              <a:t>Meet Your Staff Where They Are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CRAWL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866234"/>
            <a:ext cx="7598213" cy="2788147"/>
            <a:chOff x="0" y="0"/>
            <a:chExt cx="10130951" cy="371752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AI Research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61087" y="2866234"/>
            <a:ext cx="7598213" cy="2685046"/>
            <a:chOff x="0" y="0"/>
            <a:chExt cx="10130951" cy="358006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0130951" cy="3580061"/>
              <a:chOff x="0" y="0"/>
              <a:chExt cx="1188117" cy="41985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88117" cy="419855"/>
              </a:xfrm>
              <a:custGeom>
                <a:avLst/>
                <a:gdLst/>
                <a:ahLst/>
                <a:cxnLst/>
                <a:rect r="r" b="b" t="t" l="l"/>
                <a:pathLst>
                  <a:path h="419855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385531"/>
                    </a:lnTo>
                    <a:cubicBezTo>
                      <a:pt x="1188117" y="404488"/>
                      <a:pt x="1172750" y="419855"/>
                      <a:pt x="1153793" y="419855"/>
                    </a:cubicBezTo>
                    <a:lnTo>
                      <a:pt x="34324" y="419855"/>
                    </a:lnTo>
                    <a:cubicBezTo>
                      <a:pt x="15367" y="419855"/>
                      <a:pt x="0" y="404488"/>
                      <a:pt x="0" y="385531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66675"/>
                <a:ext cx="1188117" cy="4865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584664" y="1249825"/>
              <a:ext cx="6961624" cy="1028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43"/>
                </a:lnSpc>
              </a:pPr>
              <a:r>
                <a:rPr lang="en-US" sz="46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Image Generation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6406508"/>
            <a:ext cx="7598213" cy="2788147"/>
            <a:chOff x="0" y="0"/>
            <a:chExt cx="10130951" cy="371752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Brainstorming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661087" y="6406508"/>
            <a:ext cx="7598213" cy="2788147"/>
            <a:chOff x="0" y="0"/>
            <a:chExt cx="10130951" cy="3717529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File Analysis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E54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38183" y="3364066"/>
            <a:ext cx="10211634" cy="3425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6512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Insert Relevant Use Case Video / Demo Here (optional)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WALK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866234"/>
            <a:ext cx="7598213" cy="2734576"/>
            <a:chOff x="0" y="0"/>
            <a:chExt cx="10130951" cy="364610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0130951" cy="3646101"/>
              <a:chOff x="0" y="0"/>
              <a:chExt cx="1188117" cy="4276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188117" cy="427600"/>
              </a:xfrm>
              <a:custGeom>
                <a:avLst/>
                <a:gdLst/>
                <a:ahLst/>
                <a:cxnLst/>
                <a:rect r="r" b="b" t="t" l="l"/>
                <a:pathLst>
                  <a:path h="427600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393276"/>
                    </a:lnTo>
                    <a:cubicBezTo>
                      <a:pt x="1188117" y="412233"/>
                      <a:pt x="1172750" y="427600"/>
                      <a:pt x="1153793" y="427600"/>
                    </a:cubicBezTo>
                    <a:lnTo>
                      <a:pt x="34324" y="427600"/>
                    </a:lnTo>
                    <a:cubicBezTo>
                      <a:pt x="15367" y="427600"/>
                      <a:pt x="0" y="412233"/>
                      <a:pt x="0" y="393276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66675"/>
                <a:ext cx="1188117" cy="4942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584664" y="1249825"/>
              <a:ext cx="6961624" cy="10944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63"/>
                </a:lnSpc>
              </a:pPr>
              <a:r>
                <a:rPr lang="en-US" sz="49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CRM Integration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61087" y="2866234"/>
            <a:ext cx="7598213" cy="2734576"/>
            <a:chOff x="0" y="0"/>
            <a:chExt cx="10130951" cy="364610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0130951" cy="3646101"/>
              <a:chOff x="0" y="0"/>
              <a:chExt cx="1188117" cy="4276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88117" cy="427600"/>
              </a:xfrm>
              <a:custGeom>
                <a:avLst/>
                <a:gdLst/>
                <a:ahLst/>
                <a:cxnLst/>
                <a:rect r="r" b="b" t="t" l="l"/>
                <a:pathLst>
                  <a:path h="427600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393276"/>
                    </a:lnTo>
                    <a:cubicBezTo>
                      <a:pt x="1188117" y="412233"/>
                      <a:pt x="1172750" y="427600"/>
                      <a:pt x="1153793" y="427600"/>
                    </a:cubicBezTo>
                    <a:lnTo>
                      <a:pt x="34324" y="427600"/>
                    </a:lnTo>
                    <a:cubicBezTo>
                      <a:pt x="15367" y="427600"/>
                      <a:pt x="0" y="412233"/>
                      <a:pt x="0" y="393276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88117" cy="4847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3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584664" y="1249825"/>
              <a:ext cx="6961624" cy="10944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63"/>
                </a:lnSpc>
              </a:pPr>
              <a:r>
                <a:rPr lang="en-US" sz="49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HR Policy Expert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6406508"/>
            <a:ext cx="7598213" cy="2718066"/>
            <a:chOff x="0" y="0"/>
            <a:chExt cx="10130951" cy="3624088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0130951" cy="3624088"/>
              <a:chOff x="0" y="0"/>
              <a:chExt cx="1188117" cy="425018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88117" cy="425018"/>
              </a:xfrm>
              <a:custGeom>
                <a:avLst/>
                <a:gdLst/>
                <a:ahLst/>
                <a:cxnLst/>
                <a:rect r="r" b="b" t="t" l="l"/>
                <a:pathLst>
                  <a:path h="425018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390695"/>
                    </a:lnTo>
                    <a:cubicBezTo>
                      <a:pt x="1188117" y="409651"/>
                      <a:pt x="1172750" y="425018"/>
                      <a:pt x="1153793" y="425018"/>
                    </a:cubicBezTo>
                    <a:lnTo>
                      <a:pt x="34324" y="425018"/>
                    </a:lnTo>
                    <a:cubicBezTo>
                      <a:pt x="15367" y="425018"/>
                      <a:pt x="0" y="409651"/>
                      <a:pt x="0" y="390695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66675"/>
                <a:ext cx="1188117" cy="4916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584664" y="1249825"/>
              <a:ext cx="6961624" cy="1072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23"/>
                </a:lnSpc>
              </a:pPr>
              <a:r>
                <a:rPr lang="en-US" sz="48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Basic Workflows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661087" y="6406508"/>
            <a:ext cx="7598213" cy="2788147"/>
            <a:chOff x="0" y="0"/>
            <a:chExt cx="10130951" cy="3717529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Certified Team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E54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38183" y="3364066"/>
            <a:ext cx="10211634" cy="3425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6512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Insert Relevant Use Case Video / Demo Here (optional)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3562846" cy="11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16"/>
              </a:lnSpc>
            </a:pPr>
            <a:r>
              <a:rPr lang="en-US" sz="6512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RUN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866234"/>
            <a:ext cx="7598213" cy="2555505"/>
            <a:chOff x="0" y="0"/>
            <a:chExt cx="10130951" cy="340734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0130951" cy="3407340"/>
              <a:chOff x="0" y="0"/>
              <a:chExt cx="1188117" cy="399599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188117" cy="399599"/>
              </a:xfrm>
              <a:custGeom>
                <a:avLst/>
                <a:gdLst/>
                <a:ahLst/>
                <a:cxnLst/>
                <a:rect r="r" b="b" t="t" l="l"/>
                <a:pathLst>
                  <a:path h="399599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365275"/>
                    </a:lnTo>
                    <a:cubicBezTo>
                      <a:pt x="1188117" y="384232"/>
                      <a:pt x="1172750" y="399599"/>
                      <a:pt x="1153793" y="399599"/>
                    </a:cubicBezTo>
                    <a:lnTo>
                      <a:pt x="34324" y="399599"/>
                    </a:lnTo>
                    <a:cubicBezTo>
                      <a:pt x="15367" y="399599"/>
                      <a:pt x="0" y="384232"/>
                      <a:pt x="0" y="365275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66675"/>
                <a:ext cx="1188117" cy="46627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584664" y="1278400"/>
              <a:ext cx="6961624" cy="8271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3"/>
                </a:lnSpc>
              </a:pPr>
              <a:r>
                <a:rPr lang="en-US" sz="37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Multi-Step Workflows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61087" y="2866234"/>
            <a:ext cx="7598213" cy="2788147"/>
            <a:chOff x="0" y="0"/>
            <a:chExt cx="10130951" cy="371752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New Processes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6406508"/>
            <a:ext cx="7598213" cy="2788147"/>
            <a:chOff x="0" y="0"/>
            <a:chExt cx="10130951" cy="371752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Agents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661087" y="6406508"/>
            <a:ext cx="7598213" cy="2788147"/>
            <a:chOff x="0" y="0"/>
            <a:chExt cx="10130951" cy="3717529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0130951" cy="3717529"/>
              <a:chOff x="0" y="0"/>
              <a:chExt cx="1188117" cy="435977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188117" cy="435977"/>
              </a:xfrm>
              <a:custGeom>
                <a:avLst/>
                <a:gdLst/>
                <a:ahLst/>
                <a:cxnLst/>
                <a:rect r="r" b="b" t="t" l="l"/>
                <a:pathLst>
                  <a:path h="435977" w="1188117">
                    <a:moveTo>
                      <a:pt x="34324" y="0"/>
                    </a:moveTo>
                    <a:lnTo>
                      <a:pt x="1153793" y="0"/>
                    </a:lnTo>
                    <a:cubicBezTo>
                      <a:pt x="1172750" y="0"/>
                      <a:pt x="1188117" y="15367"/>
                      <a:pt x="1188117" y="34324"/>
                    </a:cubicBezTo>
                    <a:lnTo>
                      <a:pt x="1188117" y="401653"/>
                    </a:lnTo>
                    <a:cubicBezTo>
                      <a:pt x="1188117" y="420610"/>
                      <a:pt x="1172750" y="435977"/>
                      <a:pt x="1153793" y="435977"/>
                    </a:cubicBezTo>
                    <a:lnTo>
                      <a:pt x="34324" y="435977"/>
                    </a:lnTo>
                    <a:cubicBezTo>
                      <a:pt x="15367" y="435977"/>
                      <a:pt x="0" y="420610"/>
                      <a:pt x="0" y="401653"/>
                    </a:cubicBezTo>
                    <a:lnTo>
                      <a:pt x="0" y="34324"/>
                    </a:lnTo>
                    <a:cubicBezTo>
                      <a:pt x="0" y="15367"/>
                      <a:pt x="15367" y="0"/>
                      <a:pt x="34324" y="0"/>
                    </a:cubicBezTo>
                    <a:close/>
                  </a:path>
                </a:pathLst>
              </a:custGeom>
              <a:solidFill>
                <a:srgbClr val="330099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66675"/>
                <a:ext cx="1188117" cy="5026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05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1584664" y="1249825"/>
              <a:ext cx="6961624" cy="11658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23"/>
                </a:lnSpc>
              </a:pPr>
              <a:r>
                <a:rPr lang="en-US" sz="5302" b="true">
                  <a:solidFill>
                    <a:srgbClr val="D1DAFF"/>
                  </a:solidFill>
                  <a:latin typeface="Dazzed Bold"/>
                  <a:ea typeface="Dazzed Bold"/>
                  <a:cs typeface="Dazzed Bold"/>
                  <a:sym typeface="Dazzed Bold"/>
                </a:rPr>
                <a:t>AI-First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E54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38183" y="3364066"/>
            <a:ext cx="10211634" cy="3425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16"/>
              </a:lnSpc>
            </a:pPr>
            <a:r>
              <a:rPr lang="en-US" sz="6512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Insert Relevant Use Case Video / Demo Here (optional)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12681" y="3621929"/>
            <a:ext cx="12862638" cy="2728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00"/>
              </a:lnSpc>
            </a:pPr>
            <a:r>
              <a:rPr lang="en-US" sz="15928" b="true">
                <a:solidFill>
                  <a:srgbClr val="F5F7FF"/>
                </a:solidFill>
                <a:latin typeface="Dazzed Bold"/>
                <a:ea typeface="Dazzed Bold"/>
                <a:cs typeface="Dazzed Bold"/>
                <a:sym typeface="Dazzed Bold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36338" y="3633860"/>
            <a:ext cx="409389" cy="584842"/>
          </a:xfrm>
          <a:custGeom>
            <a:avLst/>
            <a:gdLst/>
            <a:ahLst/>
            <a:cxnLst/>
            <a:rect r="r" b="b" t="t" l="l"/>
            <a:pathLst>
              <a:path h="584842" w="409389">
                <a:moveTo>
                  <a:pt x="0" y="0"/>
                </a:moveTo>
                <a:lnTo>
                  <a:pt x="409390" y="0"/>
                </a:lnTo>
                <a:lnTo>
                  <a:pt x="409390" y="584842"/>
                </a:lnTo>
                <a:lnTo>
                  <a:pt x="0" y="584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93972" y="3633860"/>
            <a:ext cx="991257" cy="584842"/>
          </a:xfrm>
          <a:custGeom>
            <a:avLst/>
            <a:gdLst/>
            <a:ahLst/>
            <a:cxnLst/>
            <a:rect r="r" b="b" t="t" l="l"/>
            <a:pathLst>
              <a:path h="584842" w="991257">
                <a:moveTo>
                  <a:pt x="0" y="0"/>
                </a:moveTo>
                <a:lnTo>
                  <a:pt x="991257" y="0"/>
                </a:lnTo>
                <a:lnTo>
                  <a:pt x="991257" y="584842"/>
                </a:lnTo>
                <a:lnTo>
                  <a:pt x="0" y="584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373532" y="4445215"/>
            <a:ext cx="2535001" cy="64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13"/>
              </a:lnSpc>
            </a:pPr>
            <a:r>
              <a:rPr lang="en-US" sz="3724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Security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38169" y="5349014"/>
            <a:ext cx="5005727" cy="130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492" b="true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Shadow AI is already happening. Employees use free tools and risk exposing sensitive data.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923364" y="4445407"/>
            <a:ext cx="3332474" cy="64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13"/>
              </a:lnSpc>
            </a:pPr>
            <a:r>
              <a:rPr lang="en-US" sz="3724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Adoption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29370" y="5349014"/>
            <a:ext cx="5120460" cy="130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492" b="true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Even if you have AI access, the challenge is getting the whole team to actually use it effectively.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942975"/>
            <a:ext cx="11301339" cy="721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93"/>
              </a:lnSpc>
            </a:pPr>
            <a:r>
              <a:rPr lang="en-US" sz="4209" b="true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What problems to solve for first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843674"/>
            <a:ext cx="5478481" cy="488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33"/>
              </a:lnSpc>
              <a:spcBef>
                <a:spcPct val="0"/>
              </a:spcBef>
            </a:pPr>
            <a:r>
              <a:rPr lang="en-US" b="true" sz="2809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Important to move quickly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64816" y="8656770"/>
            <a:ext cx="1494484" cy="601530"/>
          </a:xfrm>
          <a:custGeom>
            <a:avLst/>
            <a:gdLst/>
            <a:ahLst/>
            <a:cxnLst/>
            <a:rect r="r" b="b" t="t" l="l"/>
            <a:pathLst>
              <a:path h="601530" w="1494484">
                <a:moveTo>
                  <a:pt x="0" y="0"/>
                </a:moveTo>
                <a:lnTo>
                  <a:pt x="1494484" y="0"/>
                </a:lnTo>
                <a:lnTo>
                  <a:pt x="1494484" y="601530"/>
                </a:lnTo>
                <a:lnTo>
                  <a:pt x="0" y="601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9741" y="2629735"/>
            <a:ext cx="5316570" cy="57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3"/>
              </a:lnSpc>
              <a:spcBef>
                <a:spcPct val="0"/>
              </a:spcBef>
            </a:pPr>
            <a:r>
              <a:rPr lang="en-US" b="true" sz="333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How to </a:t>
            </a:r>
            <a:r>
              <a:rPr lang="en-US" b="true" sz="3331">
                <a:solidFill>
                  <a:srgbClr val="330099"/>
                </a:solidFill>
                <a:latin typeface="Dazzed Bold"/>
                <a:ea typeface="Dazzed Bold"/>
                <a:cs typeface="Dazzed Bold"/>
                <a:sym typeface="Dazzed Bold"/>
              </a:rPr>
              <a:t>solve</a:t>
            </a:r>
            <a:r>
              <a:rPr lang="en-US" b="true" sz="3331">
                <a:solidFill>
                  <a:srgbClr val="330099"/>
                </a:solidFill>
                <a:latin typeface="Dazzed Medium"/>
                <a:ea typeface="Dazzed Medium"/>
                <a:cs typeface="Dazzed Medium"/>
                <a:sym typeface="Dazzed Medium"/>
              </a:rPr>
              <a:t> 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29741" y="4747762"/>
            <a:ext cx="4543193" cy="1730861"/>
            <a:chOff x="0" y="0"/>
            <a:chExt cx="1196561" cy="4558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34081" y="0"/>
                  </a:moveTo>
                  <a:lnTo>
                    <a:pt x="1162480" y="0"/>
                  </a:lnTo>
                  <a:cubicBezTo>
                    <a:pt x="1171519" y="0"/>
                    <a:pt x="1180187" y="3591"/>
                    <a:pt x="1186579" y="9982"/>
                  </a:cubicBezTo>
                  <a:cubicBezTo>
                    <a:pt x="1192970" y="16374"/>
                    <a:pt x="1196561" y="25042"/>
                    <a:pt x="1196561" y="34081"/>
                  </a:cubicBezTo>
                  <a:lnTo>
                    <a:pt x="1196561" y="421783"/>
                  </a:lnTo>
                  <a:cubicBezTo>
                    <a:pt x="1196561" y="430822"/>
                    <a:pt x="1192970" y="439491"/>
                    <a:pt x="1186579" y="445882"/>
                  </a:cubicBezTo>
                  <a:cubicBezTo>
                    <a:pt x="1180187" y="452274"/>
                    <a:pt x="1171519" y="455865"/>
                    <a:pt x="1162480" y="455865"/>
                  </a:cubicBezTo>
                  <a:lnTo>
                    <a:pt x="34081" y="455865"/>
                  </a:lnTo>
                  <a:cubicBezTo>
                    <a:pt x="25042" y="455865"/>
                    <a:pt x="16374" y="452274"/>
                    <a:pt x="9982" y="445882"/>
                  </a:cubicBezTo>
                  <a:cubicBezTo>
                    <a:pt x="3591" y="439491"/>
                    <a:pt x="0" y="430822"/>
                    <a:pt x="0" y="421783"/>
                  </a:cubicBezTo>
                  <a:lnTo>
                    <a:pt x="0" y="34081"/>
                  </a:lnTo>
                  <a:cubicBezTo>
                    <a:pt x="0" y="25042"/>
                    <a:pt x="3591" y="16374"/>
                    <a:pt x="9982" y="9982"/>
                  </a:cubicBezTo>
                  <a:cubicBezTo>
                    <a:pt x="16374" y="3591"/>
                    <a:pt x="25042" y="0"/>
                    <a:pt x="34081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629741" y="3973870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84061" y="5224409"/>
            <a:ext cx="3234552" cy="729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b="true" sz="2067">
                <a:solidFill>
                  <a:srgbClr val="D1DA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Secure AI environment for all your team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432685" y="4747762"/>
            <a:ext cx="4182018" cy="1730861"/>
            <a:chOff x="0" y="0"/>
            <a:chExt cx="1101437" cy="45586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01437" cy="455865"/>
            </a:xfrm>
            <a:custGeom>
              <a:avLst/>
              <a:gdLst/>
              <a:ahLst/>
              <a:cxnLst/>
              <a:rect r="r" b="b" t="t" l="l"/>
              <a:pathLst>
                <a:path h="455865" w="1101437">
                  <a:moveTo>
                    <a:pt x="37025" y="0"/>
                  </a:moveTo>
                  <a:lnTo>
                    <a:pt x="1064412" y="0"/>
                  </a:lnTo>
                  <a:cubicBezTo>
                    <a:pt x="1084860" y="0"/>
                    <a:pt x="1101437" y="16577"/>
                    <a:pt x="1101437" y="37025"/>
                  </a:cubicBezTo>
                  <a:lnTo>
                    <a:pt x="1101437" y="418840"/>
                  </a:lnTo>
                  <a:cubicBezTo>
                    <a:pt x="1101437" y="439288"/>
                    <a:pt x="1084860" y="455865"/>
                    <a:pt x="1064412" y="455865"/>
                  </a:cubicBezTo>
                  <a:lnTo>
                    <a:pt x="37025" y="455865"/>
                  </a:lnTo>
                  <a:cubicBezTo>
                    <a:pt x="16577" y="455865"/>
                    <a:pt x="0" y="439288"/>
                    <a:pt x="0" y="418840"/>
                  </a:cubicBezTo>
                  <a:lnTo>
                    <a:pt x="0" y="37025"/>
                  </a:lnTo>
                  <a:cubicBezTo>
                    <a:pt x="0" y="16577"/>
                    <a:pt x="16577" y="0"/>
                    <a:pt x="3702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101437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432685" y="3973870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32685" y="5207196"/>
            <a:ext cx="4182018" cy="729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 b="true">
                <a:solidFill>
                  <a:srgbClr val="D1DA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Track adoption 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b="true" sz="2067">
                <a:solidFill>
                  <a:srgbClr val="D1DA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and usage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871878" y="4747762"/>
            <a:ext cx="5786381" cy="1730861"/>
            <a:chOff x="0" y="0"/>
            <a:chExt cx="1523985" cy="4558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23985" cy="455865"/>
            </a:xfrm>
            <a:custGeom>
              <a:avLst/>
              <a:gdLst/>
              <a:ahLst/>
              <a:cxnLst/>
              <a:rect r="r" b="b" t="t" l="l"/>
              <a:pathLst>
                <a:path h="455865" w="1523985">
                  <a:moveTo>
                    <a:pt x="26759" y="0"/>
                  </a:moveTo>
                  <a:lnTo>
                    <a:pt x="1497226" y="0"/>
                  </a:lnTo>
                  <a:cubicBezTo>
                    <a:pt x="1504323" y="0"/>
                    <a:pt x="1511129" y="2819"/>
                    <a:pt x="1516148" y="7838"/>
                  </a:cubicBezTo>
                  <a:cubicBezTo>
                    <a:pt x="1521166" y="12856"/>
                    <a:pt x="1523985" y="19662"/>
                    <a:pt x="1523985" y="26759"/>
                  </a:cubicBezTo>
                  <a:lnTo>
                    <a:pt x="1523985" y="429105"/>
                  </a:lnTo>
                  <a:cubicBezTo>
                    <a:pt x="1523985" y="436202"/>
                    <a:pt x="1521166" y="443009"/>
                    <a:pt x="1516148" y="448027"/>
                  </a:cubicBezTo>
                  <a:cubicBezTo>
                    <a:pt x="1511129" y="453045"/>
                    <a:pt x="1504323" y="455865"/>
                    <a:pt x="1497226" y="455865"/>
                  </a:cubicBezTo>
                  <a:lnTo>
                    <a:pt x="26759" y="455865"/>
                  </a:lnTo>
                  <a:cubicBezTo>
                    <a:pt x="19662" y="455865"/>
                    <a:pt x="12856" y="453045"/>
                    <a:pt x="7838" y="448027"/>
                  </a:cubicBezTo>
                  <a:cubicBezTo>
                    <a:pt x="2819" y="443009"/>
                    <a:pt x="0" y="436202"/>
                    <a:pt x="0" y="429105"/>
                  </a:cubicBezTo>
                  <a:lnTo>
                    <a:pt x="0" y="26759"/>
                  </a:lnTo>
                  <a:cubicBezTo>
                    <a:pt x="0" y="19662"/>
                    <a:pt x="2819" y="12856"/>
                    <a:pt x="7838" y="7838"/>
                  </a:cubicBezTo>
                  <a:cubicBezTo>
                    <a:pt x="12856" y="2819"/>
                    <a:pt x="19662" y="0"/>
                    <a:pt x="26759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1523985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871878" y="3973870"/>
            <a:ext cx="755301" cy="46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2"/>
              </a:lnSpc>
              <a:spcBef>
                <a:spcPct val="0"/>
              </a:spcBef>
            </a:pPr>
            <a:r>
              <a:rPr lang="en-US" b="true" sz="2680">
                <a:solidFill>
                  <a:srgbClr val="330099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03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40314" y="5207196"/>
            <a:ext cx="4649508" cy="729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  <a:spcBef>
                <a:spcPct val="0"/>
              </a:spcBef>
            </a:pPr>
            <a:r>
              <a:rPr lang="en-US" b="true" sz="2067">
                <a:solidFill>
                  <a:srgbClr val="D1DAFF"/>
                </a:solidFill>
                <a:latin typeface="Dazzed Semi-Bold"/>
                <a:ea typeface="Dazzed Semi-Bold"/>
                <a:cs typeface="Dazzed Semi-Bold"/>
                <a:sym typeface="Dazzed Semi-Bold"/>
              </a:rPr>
              <a:t>Training and use-case development for real business value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33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969091" y="2108260"/>
          <a:ext cx="20532064" cy="7672347"/>
        </p:xfrm>
        <a:graphic>
          <a:graphicData uri="http://schemas.openxmlformats.org/drawingml/2006/table">
            <a:tbl>
              <a:tblPr/>
              <a:tblGrid>
                <a:gridCol w="8903695"/>
                <a:gridCol w="5533920"/>
                <a:gridCol w="6094449"/>
              </a:tblGrid>
              <a:tr h="12748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330099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AI Model Usage - Last 30 Days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330099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Users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A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330099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Queries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AFF"/>
                    </a:solidFill>
                  </a:tcPr>
                </a:tc>
              </a:tr>
              <a:tr h="128653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ChatGPT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29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4157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2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Google Gemini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23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2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Claude AI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2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DeepSeek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53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FFFFFF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Totals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FFFFFF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35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FFFFFF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4193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803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969091" y="8766849"/>
          <a:ext cx="13985211" cy="1275273"/>
        </p:xfrm>
        <a:graphic>
          <a:graphicData uri="http://schemas.openxmlformats.org/drawingml/2006/table">
            <a:tbl>
              <a:tblPr/>
              <a:tblGrid>
                <a:gridCol w="8613339"/>
                <a:gridCol w="5371871"/>
              </a:tblGrid>
              <a:tr h="103690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FFFFFF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Average Queries Per Business Day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6"/>
                        </a:lnSpc>
                        <a:defRPr/>
                      </a:pPr>
                      <a:r>
                        <a:rPr lang="en-US" sz="2304" b="true">
                          <a:solidFill>
                            <a:srgbClr val="FFFFFF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221</a:t>
                      </a:r>
                      <a:endParaRPr lang="en-US" sz="1100"/>
                    </a:p>
                  </a:txBody>
                  <a:tcPr marL="231070" marR="231070" marT="231070" marB="231070" anchor="ctr">
                    <a:lnL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6056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4555695" y="708487"/>
            <a:ext cx="9176611" cy="847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7"/>
              </a:lnSpc>
            </a:pPr>
            <a:r>
              <a:rPr lang="en-US" sz="4884">
                <a:solidFill>
                  <a:srgbClr val="F5F7FF"/>
                </a:solidFill>
                <a:latin typeface="Dazzed"/>
                <a:ea typeface="Dazzed"/>
                <a:cs typeface="Dazzed"/>
                <a:sym typeface="Dazzed"/>
              </a:rPr>
              <a:t>People are using free AI Tools...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43738" y="6784558"/>
            <a:ext cx="4172609" cy="2780000"/>
          </a:xfrm>
          <a:custGeom>
            <a:avLst/>
            <a:gdLst/>
            <a:ahLst/>
            <a:cxnLst/>
            <a:rect r="r" b="b" t="t" l="l"/>
            <a:pathLst>
              <a:path h="2780000" w="4172609">
                <a:moveTo>
                  <a:pt x="0" y="0"/>
                </a:moveTo>
                <a:lnTo>
                  <a:pt x="4172609" y="0"/>
                </a:lnTo>
                <a:lnTo>
                  <a:pt x="4172609" y="2780000"/>
                </a:lnTo>
                <a:lnTo>
                  <a:pt x="0" y="278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09443" y="6784558"/>
            <a:ext cx="4942223" cy="2780000"/>
          </a:xfrm>
          <a:custGeom>
            <a:avLst/>
            <a:gdLst/>
            <a:ahLst/>
            <a:cxnLst/>
            <a:rect r="r" b="b" t="t" l="l"/>
            <a:pathLst>
              <a:path h="2780000" w="4942223">
                <a:moveTo>
                  <a:pt x="0" y="0"/>
                </a:moveTo>
                <a:lnTo>
                  <a:pt x="4942223" y="0"/>
                </a:lnTo>
                <a:lnTo>
                  <a:pt x="4942223" y="2780000"/>
                </a:lnTo>
                <a:lnTo>
                  <a:pt x="0" y="278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3975293" cy="122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25"/>
              </a:lnSpc>
            </a:pPr>
            <a:r>
              <a:rPr lang="en-US" sz="708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How do AI models get better?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030721"/>
            <a:ext cx="16230600" cy="2552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8644" indent="-374322" lvl="1">
              <a:lnSpc>
                <a:spcPts val="6935"/>
              </a:lnSpc>
              <a:buFont typeface="Arial"/>
              <a:buChar char="•"/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They gain access to more data</a:t>
            </a:r>
          </a:p>
          <a:p>
            <a:pPr algn="l" marL="748644" indent="-374322" lvl="1">
              <a:lnSpc>
                <a:spcPts val="6935"/>
              </a:lnSpc>
              <a:buFont typeface="Arial"/>
              <a:buChar char="•"/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When people use free AI tools (and even some paid) it trains on their data</a:t>
            </a:r>
          </a:p>
          <a:p>
            <a:pPr algn="l" marL="748644" indent="-374322" lvl="1">
              <a:lnSpc>
                <a:spcPts val="6935"/>
              </a:lnSpc>
              <a:buFont typeface="Arial"/>
              <a:buChar char="•"/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LLMs can add your confidential info to their training data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312252" y="7889173"/>
            <a:ext cx="1663496" cy="600938"/>
          </a:xfrm>
          <a:custGeom>
            <a:avLst/>
            <a:gdLst/>
            <a:ahLst/>
            <a:cxnLst/>
            <a:rect r="r" b="b" t="t" l="l"/>
            <a:pathLst>
              <a:path h="600938" w="1663496">
                <a:moveTo>
                  <a:pt x="0" y="0"/>
                </a:moveTo>
                <a:lnTo>
                  <a:pt x="1663496" y="0"/>
                </a:lnTo>
                <a:lnTo>
                  <a:pt x="1663496" y="600937"/>
                </a:lnTo>
                <a:lnTo>
                  <a:pt x="0" y="600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6300"/>
            <a:ext cx="13975293" cy="122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25"/>
              </a:lnSpc>
            </a:pPr>
            <a:r>
              <a:rPr lang="en-US" sz="7089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Loss of intellectual property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583751"/>
            <a:ext cx="16230600" cy="2552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8644" indent="-374322" lvl="1">
              <a:lnSpc>
                <a:spcPts val="6935"/>
              </a:lnSpc>
              <a:buFont typeface="Arial"/>
              <a:buChar char="•"/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Your data is accessible by anyone</a:t>
            </a:r>
          </a:p>
          <a:p>
            <a:pPr algn="l" marL="748644" indent="-374322" lvl="1">
              <a:lnSpc>
                <a:spcPts val="6935"/>
              </a:lnSpc>
              <a:buFont typeface="Arial"/>
              <a:buChar char="•"/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Confidential info is exposed</a:t>
            </a:r>
          </a:p>
          <a:p>
            <a:pPr algn="l" marL="748644" indent="-374322" lvl="1">
              <a:lnSpc>
                <a:spcPts val="6935"/>
              </a:lnSpc>
              <a:buFont typeface="Arial"/>
              <a:buChar char="•"/>
            </a:pPr>
            <a:r>
              <a:rPr lang="en-US" sz="346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Company data goes with employees when they leave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06462" y="4252393"/>
            <a:ext cx="12275075" cy="1686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7"/>
              </a:lnSpc>
            </a:pPr>
            <a:r>
              <a:rPr lang="en-US" sz="483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Data security should be a foundational consideration, not an afterthought.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D1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20725" y="3823768"/>
            <a:ext cx="13446551" cy="2544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7"/>
              </a:lnSpc>
            </a:pPr>
            <a:r>
              <a:rPr lang="en-US" sz="483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Do you know how your team is using AI? </a:t>
            </a:r>
          </a:p>
          <a:p>
            <a:pPr algn="ctr">
              <a:lnSpc>
                <a:spcPts val="6767"/>
              </a:lnSpc>
            </a:pPr>
          </a:p>
          <a:p>
            <a:pPr algn="ctr">
              <a:lnSpc>
                <a:spcPts val="6767"/>
              </a:lnSpc>
            </a:pPr>
            <a:r>
              <a:rPr lang="en-US" sz="4834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And can you say for sure your data is private?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15987" y="521074"/>
            <a:ext cx="3462336" cy="1393590"/>
          </a:xfrm>
          <a:custGeom>
            <a:avLst/>
            <a:gdLst/>
            <a:ahLst/>
            <a:cxnLst/>
            <a:rect r="r" b="b" t="t" l="l"/>
            <a:pathLst>
              <a:path h="1393590" w="3462336">
                <a:moveTo>
                  <a:pt x="0" y="0"/>
                </a:moveTo>
                <a:lnTo>
                  <a:pt x="3462336" y="0"/>
                </a:lnTo>
                <a:lnTo>
                  <a:pt x="3462336" y="1393590"/>
                </a:lnTo>
                <a:lnTo>
                  <a:pt x="0" y="1393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44000" y="4796743"/>
            <a:ext cx="3381849" cy="1288414"/>
            <a:chOff x="0" y="0"/>
            <a:chExt cx="1196561" cy="45586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45785" y="0"/>
                  </a:moveTo>
                  <a:lnTo>
                    <a:pt x="1150776" y="0"/>
                  </a:lnTo>
                  <a:cubicBezTo>
                    <a:pt x="1162919" y="0"/>
                    <a:pt x="1174564" y="4824"/>
                    <a:pt x="1183151" y="13410"/>
                  </a:cubicBezTo>
                  <a:cubicBezTo>
                    <a:pt x="1191737" y="21997"/>
                    <a:pt x="1196561" y="33642"/>
                    <a:pt x="1196561" y="45785"/>
                  </a:cubicBezTo>
                  <a:lnTo>
                    <a:pt x="1196561" y="410079"/>
                  </a:lnTo>
                  <a:cubicBezTo>
                    <a:pt x="1196561" y="435366"/>
                    <a:pt x="1176062" y="455865"/>
                    <a:pt x="1150776" y="455865"/>
                  </a:cubicBezTo>
                  <a:lnTo>
                    <a:pt x="45785" y="455865"/>
                  </a:lnTo>
                  <a:cubicBezTo>
                    <a:pt x="20499" y="455865"/>
                    <a:pt x="0" y="435366"/>
                    <a:pt x="0" y="410079"/>
                  </a:cubicBezTo>
                  <a:lnTo>
                    <a:pt x="0" y="45785"/>
                  </a:lnTo>
                  <a:cubicBezTo>
                    <a:pt x="0" y="20499"/>
                    <a:pt x="20499" y="0"/>
                    <a:pt x="4578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719202" y="4796743"/>
            <a:ext cx="3381849" cy="1288414"/>
            <a:chOff x="0" y="0"/>
            <a:chExt cx="1196561" cy="455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45785" y="0"/>
                  </a:moveTo>
                  <a:lnTo>
                    <a:pt x="1150776" y="0"/>
                  </a:lnTo>
                  <a:cubicBezTo>
                    <a:pt x="1162919" y="0"/>
                    <a:pt x="1174564" y="4824"/>
                    <a:pt x="1183151" y="13410"/>
                  </a:cubicBezTo>
                  <a:cubicBezTo>
                    <a:pt x="1191737" y="21997"/>
                    <a:pt x="1196561" y="33642"/>
                    <a:pt x="1196561" y="45785"/>
                  </a:cubicBezTo>
                  <a:lnTo>
                    <a:pt x="1196561" y="410079"/>
                  </a:lnTo>
                  <a:cubicBezTo>
                    <a:pt x="1196561" y="435366"/>
                    <a:pt x="1176062" y="455865"/>
                    <a:pt x="1150776" y="455865"/>
                  </a:cubicBezTo>
                  <a:lnTo>
                    <a:pt x="45785" y="455865"/>
                  </a:lnTo>
                  <a:cubicBezTo>
                    <a:pt x="20499" y="455865"/>
                    <a:pt x="0" y="435366"/>
                    <a:pt x="0" y="410079"/>
                  </a:cubicBezTo>
                  <a:lnTo>
                    <a:pt x="0" y="45785"/>
                  </a:lnTo>
                  <a:cubicBezTo>
                    <a:pt x="0" y="20499"/>
                    <a:pt x="20499" y="0"/>
                    <a:pt x="4578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44000" y="6282643"/>
            <a:ext cx="3381849" cy="1288414"/>
            <a:chOff x="0" y="0"/>
            <a:chExt cx="1196561" cy="45586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45785" y="0"/>
                  </a:moveTo>
                  <a:lnTo>
                    <a:pt x="1150776" y="0"/>
                  </a:lnTo>
                  <a:cubicBezTo>
                    <a:pt x="1162919" y="0"/>
                    <a:pt x="1174564" y="4824"/>
                    <a:pt x="1183151" y="13410"/>
                  </a:cubicBezTo>
                  <a:cubicBezTo>
                    <a:pt x="1191737" y="21997"/>
                    <a:pt x="1196561" y="33642"/>
                    <a:pt x="1196561" y="45785"/>
                  </a:cubicBezTo>
                  <a:lnTo>
                    <a:pt x="1196561" y="410079"/>
                  </a:lnTo>
                  <a:cubicBezTo>
                    <a:pt x="1196561" y="435366"/>
                    <a:pt x="1176062" y="455865"/>
                    <a:pt x="1150776" y="455865"/>
                  </a:cubicBezTo>
                  <a:lnTo>
                    <a:pt x="45785" y="455865"/>
                  </a:lnTo>
                  <a:cubicBezTo>
                    <a:pt x="20499" y="455865"/>
                    <a:pt x="0" y="435366"/>
                    <a:pt x="0" y="410079"/>
                  </a:cubicBezTo>
                  <a:lnTo>
                    <a:pt x="0" y="45785"/>
                  </a:lnTo>
                  <a:cubicBezTo>
                    <a:pt x="0" y="20499"/>
                    <a:pt x="20499" y="0"/>
                    <a:pt x="4578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719202" y="6282643"/>
            <a:ext cx="3381849" cy="1288414"/>
            <a:chOff x="0" y="0"/>
            <a:chExt cx="1196561" cy="4558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45785" y="0"/>
                  </a:moveTo>
                  <a:lnTo>
                    <a:pt x="1150776" y="0"/>
                  </a:lnTo>
                  <a:cubicBezTo>
                    <a:pt x="1162919" y="0"/>
                    <a:pt x="1174564" y="4824"/>
                    <a:pt x="1183151" y="13410"/>
                  </a:cubicBezTo>
                  <a:cubicBezTo>
                    <a:pt x="1191737" y="21997"/>
                    <a:pt x="1196561" y="33642"/>
                    <a:pt x="1196561" y="45785"/>
                  </a:cubicBezTo>
                  <a:lnTo>
                    <a:pt x="1196561" y="410079"/>
                  </a:lnTo>
                  <a:cubicBezTo>
                    <a:pt x="1196561" y="435366"/>
                    <a:pt x="1176062" y="455865"/>
                    <a:pt x="1150776" y="455865"/>
                  </a:cubicBezTo>
                  <a:lnTo>
                    <a:pt x="45785" y="455865"/>
                  </a:lnTo>
                  <a:cubicBezTo>
                    <a:pt x="20499" y="455865"/>
                    <a:pt x="0" y="435366"/>
                    <a:pt x="0" y="410079"/>
                  </a:cubicBezTo>
                  <a:lnTo>
                    <a:pt x="0" y="45785"/>
                  </a:lnTo>
                  <a:cubicBezTo>
                    <a:pt x="0" y="20499"/>
                    <a:pt x="20499" y="0"/>
                    <a:pt x="4578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144000" y="7771081"/>
            <a:ext cx="3381849" cy="1288414"/>
            <a:chOff x="0" y="0"/>
            <a:chExt cx="1196561" cy="45586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45785" y="0"/>
                  </a:moveTo>
                  <a:lnTo>
                    <a:pt x="1150776" y="0"/>
                  </a:lnTo>
                  <a:cubicBezTo>
                    <a:pt x="1162919" y="0"/>
                    <a:pt x="1174564" y="4824"/>
                    <a:pt x="1183151" y="13410"/>
                  </a:cubicBezTo>
                  <a:cubicBezTo>
                    <a:pt x="1191737" y="21997"/>
                    <a:pt x="1196561" y="33642"/>
                    <a:pt x="1196561" y="45785"/>
                  </a:cubicBezTo>
                  <a:lnTo>
                    <a:pt x="1196561" y="410079"/>
                  </a:lnTo>
                  <a:cubicBezTo>
                    <a:pt x="1196561" y="435366"/>
                    <a:pt x="1176062" y="455865"/>
                    <a:pt x="1150776" y="455865"/>
                  </a:cubicBezTo>
                  <a:lnTo>
                    <a:pt x="45785" y="455865"/>
                  </a:lnTo>
                  <a:cubicBezTo>
                    <a:pt x="20499" y="455865"/>
                    <a:pt x="0" y="435366"/>
                    <a:pt x="0" y="410079"/>
                  </a:cubicBezTo>
                  <a:lnTo>
                    <a:pt x="0" y="45785"/>
                  </a:lnTo>
                  <a:cubicBezTo>
                    <a:pt x="0" y="20499"/>
                    <a:pt x="20499" y="0"/>
                    <a:pt x="4578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719202" y="7771081"/>
            <a:ext cx="3381849" cy="1288414"/>
            <a:chOff x="0" y="0"/>
            <a:chExt cx="1196561" cy="4558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96561" cy="455865"/>
            </a:xfrm>
            <a:custGeom>
              <a:avLst/>
              <a:gdLst/>
              <a:ahLst/>
              <a:cxnLst/>
              <a:rect r="r" b="b" t="t" l="l"/>
              <a:pathLst>
                <a:path h="455865" w="1196561">
                  <a:moveTo>
                    <a:pt x="45785" y="0"/>
                  </a:moveTo>
                  <a:lnTo>
                    <a:pt x="1150776" y="0"/>
                  </a:lnTo>
                  <a:cubicBezTo>
                    <a:pt x="1162919" y="0"/>
                    <a:pt x="1174564" y="4824"/>
                    <a:pt x="1183151" y="13410"/>
                  </a:cubicBezTo>
                  <a:cubicBezTo>
                    <a:pt x="1191737" y="21997"/>
                    <a:pt x="1196561" y="33642"/>
                    <a:pt x="1196561" y="45785"/>
                  </a:cubicBezTo>
                  <a:lnTo>
                    <a:pt x="1196561" y="410079"/>
                  </a:lnTo>
                  <a:cubicBezTo>
                    <a:pt x="1196561" y="435366"/>
                    <a:pt x="1176062" y="455865"/>
                    <a:pt x="1150776" y="455865"/>
                  </a:cubicBezTo>
                  <a:lnTo>
                    <a:pt x="45785" y="455865"/>
                  </a:lnTo>
                  <a:cubicBezTo>
                    <a:pt x="20499" y="455865"/>
                    <a:pt x="0" y="435366"/>
                    <a:pt x="0" y="410079"/>
                  </a:cubicBezTo>
                  <a:lnTo>
                    <a:pt x="0" y="45785"/>
                  </a:lnTo>
                  <a:cubicBezTo>
                    <a:pt x="0" y="20499"/>
                    <a:pt x="20499" y="0"/>
                    <a:pt x="45785" y="0"/>
                  </a:cubicBezTo>
                  <a:close/>
                </a:path>
              </a:pathLst>
            </a:custGeom>
            <a:solidFill>
              <a:srgbClr val="33009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1196561" cy="522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4587193"/>
            <a:ext cx="7649623" cy="3793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6251" indent="-358125" lvl="1">
              <a:lnSpc>
                <a:spcPts val="6137"/>
              </a:lnSpc>
              <a:buFont typeface="Arial"/>
              <a:buChar char="•"/>
            </a:pPr>
            <a:r>
              <a:rPr lang="en-US" b="true" sz="3317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Your </a:t>
            </a:r>
            <a:r>
              <a:rPr lang="en-US" b="true" sz="3317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Secure AI platform</a:t>
            </a:r>
          </a:p>
          <a:p>
            <a:pPr algn="l" marL="716251" indent="-358125" lvl="1">
              <a:lnSpc>
                <a:spcPts val="6137"/>
              </a:lnSpc>
              <a:buFont typeface="Arial"/>
              <a:buChar char="•"/>
            </a:pPr>
            <a:r>
              <a:rPr lang="en-US" sz="331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50 AI Models in 1 place</a:t>
            </a:r>
          </a:p>
          <a:p>
            <a:pPr algn="l" marL="716251" indent="-358125" lvl="1">
              <a:lnSpc>
                <a:spcPts val="6137"/>
              </a:lnSpc>
              <a:buFont typeface="Arial"/>
              <a:buChar char="•"/>
            </a:pPr>
            <a:r>
              <a:rPr lang="en-US" sz="331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education</a:t>
            </a:r>
          </a:p>
          <a:p>
            <a:pPr algn="l" marL="716251" indent="-358125" lvl="1">
              <a:lnSpc>
                <a:spcPts val="6137"/>
              </a:lnSpc>
              <a:buFont typeface="Arial"/>
              <a:buChar char="•"/>
            </a:pPr>
            <a:r>
              <a:rPr lang="en-US" sz="331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AI a</a:t>
            </a:r>
            <a:r>
              <a:rPr lang="en-US" sz="331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doption framework</a:t>
            </a:r>
          </a:p>
          <a:p>
            <a:pPr algn="l" marL="716251" indent="-358125" lvl="1">
              <a:lnSpc>
                <a:spcPts val="6137"/>
              </a:lnSpc>
              <a:buFont typeface="Arial"/>
              <a:buChar char="•"/>
            </a:pPr>
            <a:r>
              <a:rPr lang="en-US" sz="3317">
                <a:solidFill>
                  <a:srgbClr val="4D00B0"/>
                </a:solidFill>
                <a:latin typeface="Dazzed"/>
                <a:ea typeface="Dazzed"/>
                <a:cs typeface="Dazzed"/>
                <a:sym typeface="Dazzed"/>
              </a:rPr>
              <a:t>Easy wins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5016" y="2617011"/>
            <a:ext cx="7025134" cy="830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0"/>
              </a:lnSpc>
            </a:pPr>
            <a:r>
              <a:rPr lang="en-US" sz="4793" b="true">
                <a:solidFill>
                  <a:srgbClr val="4D00B0"/>
                </a:solidFill>
                <a:latin typeface="Dazzed Bold"/>
                <a:ea typeface="Dazzed Bold"/>
                <a:cs typeface="Dazzed Bold"/>
                <a:sym typeface="Dazzed Bold"/>
              </a:rPr>
              <a:t>Partnered to bring you: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102541" y="5137917"/>
            <a:ext cx="1464768" cy="539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4"/>
              </a:lnSpc>
              <a:spcBef>
                <a:spcPct val="0"/>
              </a:spcBef>
            </a:pPr>
            <a:r>
              <a:rPr lang="en-US" b="true" sz="3139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Chat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257979" y="5137917"/>
            <a:ext cx="2304294" cy="539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4"/>
              </a:lnSpc>
              <a:spcBef>
                <a:spcPct val="0"/>
              </a:spcBef>
            </a:pPr>
            <a:r>
              <a:rPr lang="en-US" b="true" sz="3139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Workflows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753188" y="6623817"/>
            <a:ext cx="2163473" cy="539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4"/>
              </a:lnSpc>
              <a:spcBef>
                <a:spcPct val="0"/>
              </a:spcBef>
            </a:pPr>
            <a:r>
              <a:rPr lang="en-US" b="true" sz="3139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Agents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990313" y="6623817"/>
            <a:ext cx="2839627" cy="539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4"/>
              </a:lnSpc>
              <a:spcBef>
                <a:spcPct val="0"/>
              </a:spcBef>
            </a:pPr>
            <a:r>
              <a:rPr lang="en-US" b="true" sz="3139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Phone Agent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543638" y="8077474"/>
            <a:ext cx="2582573" cy="539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4"/>
              </a:lnSpc>
              <a:spcBef>
                <a:spcPct val="0"/>
              </a:spcBef>
            </a:pPr>
            <a:r>
              <a:rPr lang="en-US" b="true" sz="3139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Integrations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990313" y="8113981"/>
            <a:ext cx="2839627" cy="539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4"/>
              </a:lnSpc>
              <a:spcBef>
                <a:spcPct val="0"/>
              </a:spcBef>
            </a:pPr>
            <a:r>
              <a:rPr lang="en-US" b="true" sz="3139">
                <a:solidFill>
                  <a:srgbClr val="D1DAFF"/>
                </a:solidFill>
                <a:latin typeface="Dazzed Bold"/>
                <a:ea typeface="Dazzed Bold"/>
                <a:cs typeface="Dazzed Bold"/>
                <a:sym typeface="Dazzed Bold"/>
              </a:rPr>
              <a:t>Certifications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69408" y="416299"/>
            <a:ext cx="2111683" cy="1678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0"/>
              </a:lnSpc>
            </a:pPr>
            <a:r>
              <a:rPr lang="en-US" sz="4793" b="true">
                <a:solidFill>
                  <a:srgbClr val="FF3131"/>
                </a:solidFill>
                <a:latin typeface="Dazzed Bold"/>
                <a:ea typeface="Dazzed Bold"/>
                <a:cs typeface="Dazzed Bold"/>
                <a:sym typeface="Dazzed Bold"/>
              </a:rPr>
              <a:t>YOUR LOGO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DAG1UKPYG4M</dc:identifier>
  <dcterms:modified xsi:type="dcterms:W3CDTF">2011-08-01T06:04:30Z</dcterms:modified>
  <cp:revision>1</cp:revision>
  <dc:title>Webinar: Security &amp; Adoption</dc:title>
</cp:coreProperties>
</file>