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8288000" cy="10287000"/>
  <p:notesSz cx="6858000" cy="9144000"/>
  <p:embeddedFontLst>
    <p:embeddedFont>
      <p:font typeface="Dazzed" pitchFamily="2" charset="77"/>
      <p:regular r:id="rId14"/>
      <p:bold r:id="rId15"/>
      <p:italic r:id="rId16"/>
      <p:boldItalic r:id="rId17"/>
    </p:embeddedFont>
    <p:embeddedFont>
      <p:font typeface="Dazzed Bold" pitchFamily="2" charset="77"/>
      <p:regular r:id="rId18"/>
      <p:bold r:id="rId19"/>
      <p:italic r:id="rId20"/>
      <p:boldItalic r:id="rId21"/>
    </p:embeddedFont>
    <p:embeddedFont>
      <p:font typeface="Dazzed Medium" pitchFamily="2" charset="77"/>
      <p:regular r:id="rId22"/>
      <p:italic r:id="rId23"/>
    </p:embeddedFont>
    <p:embeddedFont>
      <p:font typeface="Dazzed Semi-Bold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🌍 1. Opening Context</a:t>
            </a:r>
          </a:p>
          <a:p>
            <a:endParaRPr lang="en-US"/>
          </a:p>
          <a:p>
            <a:r>
              <a:rPr lang="en-US"/>
              <a:t>“We’re seeing a huge push among MSPs to lead their customers into AI adoption. Hatz helps MSPs bring secure, business-ready AI to their clients — not just individual use cases, but organization-wide adoption.”</a:t>
            </a:r>
          </a:p>
          <a:p>
            <a:endParaRPr lang="en-US"/>
          </a:p>
          <a:p>
            <a:r>
              <a:rPr lang="en-US"/>
              <a:t>⸻</a:t>
            </a:r>
          </a:p>
          <a:p>
            <a:endParaRPr lang="en-US"/>
          </a:p>
          <a:p>
            <a:r>
              <a:rPr lang="en-US"/>
              <a:t>💬 2. Core Discovery Questions</a:t>
            </a:r>
          </a:p>
          <a:p>
            <a:endParaRPr lang="en-US"/>
          </a:p>
          <a:p>
            <a:r>
              <a:rPr lang="en-US"/>
              <a:t>🏢 Business Overview</a:t>
            </a:r>
          </a:p>
          <a:p>
            <a:r>
              <a:rPr lang="en-US"/>
              <a:t>	•	Tell me a bit about your business — size, customer base, and how you currently support them with cloud, security, or productivity tools.</a:t>
            </a:r>
          </a:p>
          <a:p>
            <a:r>
              <a:rPr lang="en-US"/>
              <a:t>	•	How are you seeing AI come into your customers’ world? Are they asking about it yet?</a:t>
            </a:r>
          </a:p>
          <a:p>
            <a:r>
              <a:rPr lang="en-US"/>
              <a:t>	•	Have you started thinking about AI as a service or revenue stream for your MSP?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⸻</a:t>
            </a:r>
          </a:p>
          <a:p>
            <a:endParaRPr lang="en-US"/>
          </a:p>
          <a:p>
            <a:r>
              <a:rPr lang="en-US"/>
              <a:t>🏢  “You won’t believe this…”</a:t>
            </a:r>
          </a:p>
          <a:p>
            <a:endParaRPr lang="en-US"/>
          </a:p>
          <a:p>
            <a:r>
              <a:rPr lang="en-US"/>
              <a:t>Right now, there’s a very small window open for MSPs.</a:t>
            </a:r>
          </a:p>
          <a:p>
            <a:endParaRPr lang="en-US"/>
          </a:p>
          <a:p>
            <a:r>
              <a:rPr lang="en-US"/>
              <a:t>Most of your customers are either:</a:t>
            </a:r>
          </a:p>
          <a:p>
            <a:r>
              <a:rPr lang="en-US"/>
              <a:t>	•	Not using AI at all, or</a:t>
            </a:r>
          </a:p>
          <a:p>
            <a:r>
              <a:rPr lang="en-US"/>
              <a:t>	•	Using it in an unmanaged, ungoverned way</a:t>
            </a:r>
          </a:p>
          <a:p>
            <a:endParaRPr lang="en-US"/>
          </a:p>
          <a:p>
            <a:r>
              <a:rPr lang="en-US"/>
              <a:t>That creates a huge opportunity—for someone.</a:t>
            </a:r>
          </a:p>
          <a:p>
            <a:endParaRPr lang="en-US"/>
          </a:p>
          <a:p>
            <a:r>
              <a:rPr lang="en-US"/>
              <a:t>The MSPs who move now will become the provider of AI for their customers.</a:t>
            </a:r>
          </a:p>
          <a:p>
            <a:r>
              <a:rPr lang="en-US"/>
              <a:t>The ones who wait will end up supporting whatever their customers choose without them.</a:t>
            </a:r>
          </a:p>
          <a:p>
            <a:endParaRPr lang="en-US"/>
          </a:p>
          <a:p>
            <a:r>
              <a:rPr lang="en-US"/>
              <a:t>And here’s the key shift:</a:t>
            </a:r>
          </a:p>
          <a:p>
            <a:endParaRPr lang="en-US"/>
          </a:p>
          <a:p>
            <a:r>
              <a:rPr lang="en-US"/>
              <a:t>This is not about selling one AI deal at a time.</a:t>
            </a:r>
          </a:p>
          <a:p>
            <a:r>
              <a:rPr lang="en-US"/>
              <a:t>That approach is too slow—and you’ll miss the moment.</a:t>
            </a:r>
          </a:p>
          <a:p>
            <a:endParaRPr lang="en-US"/>
          </a:p>
          <a:p>
            <a:r>
              <a:rPr lang="en-US"/>
              <a:t>The MSPs winning right now are doing one thing differently:</a:t>
            </a:r>
          </a:p>
          <a:p>
            <a:r>
              <a:rPr lang="en-US"/>
              <a:t>They’re using auto-provisioning to turn on AI across their entire customer base quickly.</a:t>
            </a:r>
          </a:p>
          <a:p>
            <a:endParaRPr lang="en-US"/>
          </a:p>
          <a:p>
            <a:r>
              <a:rPr lang="en-US"/>
              <a:t>Not perfectly. Not all at once. But fast.</a:t>
            </a:r>
          </a:p>
          <a:p>
            <a:endParaRPr lang="en-US"/>
          </a:p>
          <a:p>
            <a:r>
              <a:rPr lang="en-US"/>
              <a:t>⸻</a:t>
            </a:r>
          </a:p>
          <a:p>
            <a:endParaRPr lang="en-US"/>
          </a:p>
          <a:p>
            <a:r>
              <a:rPr lang="en-US"/>
              <a:t>Then move into discovery:</a:t>
            </a:r>
          </a:p>
          <a:p>
            <a:endParaRPr lang="en-US"/>
          </a:p>
          <a:p>
            <a:r>
              <a:rPr lang="en-US"/>
              <a:t>“Let me ask you—where are you today in terms of rolling AI out across your customer base?”</a:t>
            </a:r>
          </a:p>
          <a:p>
            <a:endParaRPr lang="en-US"/>
          </a:p>
          <a:p>
            <a:r>
              <a:rPr lang="en-US"/>
              <a:t>“What’s stopping you from turning this on for a broader group of customers right now?”</a:t>
            </a:r>
          </a:p>
          <a:p>
            <a:endParaRPr lang="en-US"/>
          </a:p>
          <a:p>
            <a:r>
              <a:rPr lang="en-US"/>
              <a:t>“If we could give you a way to activate 50–100% of your customers over the next 60 days, how would that change your business this year?”</a:t>
            </a:r>
          </a:p>
          <a:p>
            <a:endParaRPr lang="en-US"/>
          </a:p>
          <a:p>
            <a:r>
              <a:rPr lang="en-US"/>
              <a:t>⸻</a:t>
            </a:r>
          </a:p>
          <a:p>
            <a:endParaRPr lang="en-US"/>
          </a:p>
          <a:p>
            <a:r>
              <a:rPr lang="en-US"/>
              <a:t>Close the setup with conviction:</a:t>
            </a:r>
          </a:p>
          <a:p>
            <a:endParaRPr lang="en-US"/>
          </a:p>
          <a:p>
            <a:r>
              <a:rPr lang="en-US"/>
              <a:t>“The opportunity isn’t in one or two customers.</a:t>
            </a:r>
          </a:p>
          <a:p>
            <a:r>
              <a:rPr lang="en-US"/>
              <a:t>It’s in becoming the AI provider for all of them—and auto-provisioning is how you get there.”</a:t>
            </a:r>
          </a:p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0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24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8449456"/>
          </a:xfrm>
          <a:custGeom>
            <a:avLst/>
            <a:gdLst/>
            <a:ahLst/>
            <a:cxnLst/>
            <a:rect l="l" t="t" r="r" b="b"/>
            <a:pathLst>
              <a:path w="18288000" h="8449456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b="-1163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449456"/>
            <a:ext cx="18288000" cy="1837544"/>
          </a:xfrm>
          <a:custGeom>
            <a:avLst/>
            <a:gdLst/>
            <a:ahLst/>
            <a:cxnLst/>
            <a:rect l="l" t="t" r="r" b="b"/>
            <a:pathLst>
              <a:path w="18288000" h="1837544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t="-462495" b="-4323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9525" y="0"/>
            <a:ext cx="18288000" cy="10287000"/>
            <a:chOff x="0" y="0"/>
            <a:chExt cx="6374902" cy="35858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74902" cy="3585882"/>
            </a:xfrm>
            <a:custGeom>
              <a:avLst/>
              <a:gdLst/>
              <a:ahLst/>
              <a:cxnLst/>
              <a:rect l="l" t="t" r="r" b="b"/>
              <a:pathLst>
                <a:path w="6374902" h="3585882">
                  <a:moveTo>
                    <a:pt x="0" y="0"/>
                  </a:moveTo>
                  <a:lnTo>
                    <a:pt x="6374902" y="0"/>
                  </a:lnTo>
                  <a:lnTo>
                    <a:pt x="6374902" y="3585882"/>
                  </a:lnTo>
                  <a:lnTo>
                    <a:pt x="0" y="3585882"/>
                  </a:lnTo>
                  <a:close/>
                </a:path>
              </a:pathLst>
            </a:custGeom>
            <a:gradFill rotWithShape="1">
              <a:gsLst>
                <a:gs pos="0">
                  <a:srgbClr val="110033">
                    <a:alpha val="0"/>
                  </a:srgbClr>
                </a:gs>
                <a:gs pos="50000">
                  <a:srgbClr val="110033">
                    <a:alpha val="67000"/>
                  </a:srgbClr>
                </a:gs>
                <a:gs pos="100000">
                  <a:srgbClr val="110033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6374902" cy="363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4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64816" y="8656770"/>
            <a:ext cx="1494484" cy="601530"/>
          </a:xfrm>
          <a:custGeom>
            <a:avLst/>
            <a:gdLst/>
            <a:ahLst/>
            <a:cxnLst/>
            <a:rect l="l" t="t" r="r" b="b"/>
            <a:pathLst>
              <a:path w="1494484" h="601530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4403770"/>
            <a:ext cx="1063421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81"/>
              </a:lnSpc>
            </a:pPr>
            <a:r>
              <a:rPr lang="en-US" sz="7128" b="1" dirty="0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AI Activation Playbook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410123"/>
            <a:ext cx="7734300" cy="60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3632" b="1" dirty="0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AI-Powered Growth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36810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The Playbook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55227"/>
            <a:ext cx="11117558" cy="43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“Just get started”</a:t>
            </a:r>
          </a:p>
        </p:txBody>
      </p:sp>
      <p:sp>
        <p:nvSpPr>
          <p:cNvPr id="5" name="Freeform 5"/>
          <p:cNvSpPr/>
          <p:nvPr/>
        </p:nvSpPr>
        <p:spPr>
          <a:xfrm>
            <a:off x="3462463" y="5633828"/>
            <a:ext cx="3433018" cy="3433018"/>
          </a:xfrm>
          <a:custGeom>
            <a:avLst/>
            <a:gdLst/>
            <a:ahLst/>
            <a:cxnLst/>
            <a:rect l="l" t="t" r="r" b="b"/>
            <a:pathLst>
              <a:path w="3433018" h="3433018">
                <a:moveTo>
                  <a:pt x="0" y="0"/>
                </a:moveTo>
                <a:lnTo>
                  <a:pt x="3433018" y="0"/>
                </a:lnTo>
                <a:lnTo>
                  <a:pt x="3433018" y="3433018"/>
                </a:lnTo>
                <a:lnTo>
                  <a:pt x="0" y="3433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69951" y="5446528"/>
            <a:ext cx="2595492" cy="2595492"/>
          </a:xfrm>
          <a:custGeom>
            <a:avLst/>
            <a:gdLst/>
            <a:ahLst/>
            <a:cxnLst/>
            <a:rect l="l" t="t" r="r" b="b"/>
            <a:pathLst>
              <a:path w="2595492" h="2595492">
                <a:moveTo>
                  <a:pt x="0" y="0"/>
                </a:moveTo>
                <a:lnTo>
                  <a:pt x="2595491" y="0"/>
                </a:lnTo>
                <a:lnTo>
                  <a:pt x="2595491" y="2595491"/>
                </a:lnTo>
                <a:lnTo>
                  <a:pt x="0" y="25954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41052" y="5341775"/>
            <a:ext cx="3433018" cy="3433018"/>
          </a:xfrm>
          <a:custGeom>
            <a:avLst/>
            <a:gdLst/>
            <a:ahLst/>
            <a:cxnLst/>
            <a:rect l="l" t="t" r="r" b="b"/>
            <a:pathLst>
              <a:path w="3433018" h="3433018">
                <a:moveTo>
                  <a:pt x="0" y="0"/>
                </a:moveTo>
                <a:lnTo>
                  <a:pt x="3433018" y="0"/>
                </a:lnTo>
                <a:lnTo>
                  <a:pt x="3433018" y="3433018"/>
                </a:lnTo>
                <a:lnTo>
                  <a:pt x="0" y="3433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58250" y="3714142"/>
            <a:ext cx="4388826" cy="4959963"/>
            <a:chOff x="0" y="0"/>
            <a:chExt cx="1107345" cy="12514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7345" cy="1251448"/>
            </a:xfrm>
            <a:custGeom>
              <a:avLst/>
              <a:gdLst/>
              <a:ahLst/>
              <a:cxnLst/>
              <a:rect l="l" t="t" r="r" b="b"/>
              <a:pathLst>
                <a:path w="1107345" h="1251448">
                  <a:moveTo>
                    <a:pt x="51156" y="0"/>
                  </a:moveTo>
                  <a:lnTo>
                    <a:pt x="1056189" y="0"/>
                  </a:lnTo>
                  <a:cubicBezTo>
                    <a:pt x="1084441" y="0"/>
                    <a:pt x="1107345" y="22903"/>
                    <a:pt x="1107345" y="51156"/>
                  </a:cubicBezTo>
                  <a:lnTo>
                    <a:pt x="1107345" y="1200292"/>
                  </a:lnTo>
                  <a:cubicBezTo>
                    <a:pt x="1107345" y="1213860"/>
                    <a:pt x="1101955" y="1226871"/>
                    <a:pt x="1092362" y="1236465"/>
                  </a:cubicBezTo>
                  <a:cubicBezTo>
                    <a:pt x="1082768" y="1246059"/>
                    <a:pt x="1069756" y="1251448"/>
                    <a:pt x="1056189" y="1251448"/>
                  </a:cubicBezTo>
                  <a:lnTo>
                    <a:pt x="51156" y="1251448"/>
                  </a:lnTo>
                  <a:cubicBezTo>
                    <a:pt x="22903" y="1251448"/>
                    <a:pt x="0" y="1228545"/>
                    <a:pt x="0" y="1200292"/>
                  </a:cubicBezTo>
                  <a:lnTo>
                    <a:pt x="0" y="51156"/>
                  </a:lnTo>
                  <a:cubicBezTo>
                    <a:pt x="0" y="22903"/>
                    <a:pt x="22903" y="0"/>
                    <a:pt x="511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07345" cy="1289548"/>
            </a:xfrm>
            <a:prstGeom prst="rect">
              <a:avLst/>
            </a:prstGeom>
          </p:spPr>
          <p:txBody>
            <a:bodyPr lIns="51644" tIns="51644" rIns="51644" bIns="51644" rtlCol="0" anchor="ctr"/>
            <a:lstStyle/>
            <a:p>
              <a:pPr algn="ctr">
                <a:lnSpc>
                  <a:spcPts val="2118"/>
                </a:lnSpc>
              </a:pPr>
              <a:endParaRPr/>
            </a:p>
            <a:p>
              <a:pPr algn="ctr">
                <a:lnSpc>
                  <a:spcPts val="211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522143" y="6533206"/>
            <a:ext cx="2964588" cy="2964588"/>
          </a:xfrm>
          <a:custGeom>
            <a:avLst/>
            <a:gdLst/>
            <a:ahLst/>
            <a:cxnLst/>
            <a:rect l="l" t="t" r="r" b="b"/>
            <a:pathLst>
              <a:path w="2964588" h="2964588">
                <a:moveTo>
                  <a:pt x="0" y="0"/>
                </a:moveTo>
                <a:lnTo>
                  <a:pt x="2964588" y="0"/>
                </a:lnTo>
                <a:lnTo>
                  <a:pt x="2964588" y="2964589"/>
                </a:lnTo>
                <a:lnTo>
                  <a:pt x="0" y="2964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165162" y="6562685"/>
            <a:ext cx="2964588" cy="2964588"/>
          </a:xfrm>
          <a:custGeom>
            <a:avLst/>
            <a:gdLst/>
            <a:ahLst/>
            <a:cxnLst/>
            <a:rect l="l" t="t" r="r" b="b"/>
            <a:pathLst>
              <a:path w="2964588" h="2964588">
                <a:moveTo>
                  <a:pt x="0" y="0"/>
                </a:moveTo>
                <a:lnTo>
                  <a:pt x="2964588" y="0"/>
                </a:lnTo>
                <a:lnTo>
                  <a:pt x="2964588" y="2964588"/>
                </a:lnTo>
                <a:lnTo>
                  <a:pt x="0" y="29645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1546123" y="2813222"/>
            <a:ext cx="5583627" cy="5980532"/>
            <a:chOff x="0" y="0"/>
            <a:chExt cx="1955396" cy="20943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55396" cy="2094393"/>
            </a:xfrm>
            <a:custGeom>
              <a:avLst/>
              <a:gdLst/>
              <a:ahLst/>
              <a:cxnLst/>
              <a:rect l="l" t="t" r="r" b="b"/>
              <a:pathLst>
                <a:path w="1955396" h="2094393">
                  <a:moveTo>
                    <a:pt x="40210" y="0"/>
                  </a:moveTo>
                  <a:lnTo>
                    <a:pt x="1915186" y="0"/>
                  </a:lnTo>
                  <a:cubicBezTo>
                    <a:pt x="1925850" y="0"/>
                    <a:pt x="1936078" y="4236"/>
                    <a:pt x="1943618" y="11777"/>
                  </a:cubicBezTo>
                  <a:cubicBezTo>
                    <a:pt x="1951159" y="19318"/>
                    <a:pt x="1955396" y="29545"/>
                    <a:pt x="1955396" y="40210"/>
                  </a:cubicBezTo>
                  <a:lnTo>
                    <a:pt x="1955396" y="2054183"/>
                  </a:lnTo>
                  <a:cubicBezTo>
                    <a:pt x="1955396" y="2064847"/>
                    <a:pt x="1951159" y="2075075"/>
                    <a:pt x="1943618" y="2082615"/>
                  </a:cubicBezTo>
                  <a:cubicBezTo>
                    <a:pt x="1936078" y="2090156"/>
                    <a:pt x="1925850" y="2094393"/>
                    <a:pt x="1915186" y="2094393"/>
                  </a:cubicBezTo>
                  <a:lnTo>
                    <a:pt x="40210" y="2094393"/>
                  </a:lnTo>
                  <a:cubicBezTo>
                    <a:pt x="29545" y="2094393"/>
                    <a:pt x="19318" y="2090156"/>
                    <a:pt x="11777" y="2082615"/>
                  </a:cubicBezTo>
                  <a:cubicBezTo>
                    <a:pt x="4236" y="2075075"/>
                    <a:pt x="0" y="2064847"/>
                    <a:pt x="0" y="2054183"/>
                  </a:cubicBezTo>
                  <a:lnTo>
                    <a:pt x="0" y="40210"/>
                  </a:lnTo>
                  <a:cubicBezTo>
                    <a:pt x="0" y="29545"/>
                    <a:pt x="4236" y="19318"/>
                    <a:pt x="11777" y="11777"/>
                  </a:cubicBezTo>
                  <a:cubicBezTo>
                    <a:pt x="19318" y="4236"/>
                    <a:pt x="29545" y="0"/>
                    <a:pt x="4021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955396" cy="2132492"/>
            </a:xfrm>
            <a:prstGeom prst="rect">
              <a:avLst/>
            </a:prstGeom>
          </p:spPr>
          <p:txBody>
            <a:bodyPr lIns="51644" tIns="51644" rIns="51644" bIns="51644" rtlCol="0" anchor="ctr"/>
            <a:lstStyle/>
            <a:p>
              <a:pPr algn="ctr">
                <a:lnSpc>
                  <a:spcPts val="2118"/>
                </a:lnSpc>
              </a:pPr>
              <a:endParaRPr/>
            </a:p>
            <a:p>
              <a:pPr algn="ctr">
                <a:lnSpc>
                  <a:spcPts val="211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685263" y="4774265"/>
            <a:ext cx="2820023" cy="2820023"/>
          </a:xfrm>
          <a:custGeom>
            <a:avLst/>
            <a:gdLst/>
            <a:ahLst/>
            <a:cxnLst/>
            <a:rect l="l" t="t" r="r" b="b"/>
            <a:pathLst>
              <a:path w="2820023" h="2820023">
                <a:moveTo>
                  <a:pt x="0" y="0"/>
                </a:moveTo>
                <a:lnTo>
                  <a:pt x="2820023" y="0"/>
                </a:lnTo>
                <a:lnTo>
                  <a:pt x="2820023" y="2820022"/>
                </a:lnTo>
                <a:lnTo>
                  <a:pt x="0" y="28200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010115" y="4583266"/>
            <a:ext cx="2957942" cy="2957942"/>
          </a:xfrm>
          <a:custGeom>
            <a:avLst/>
            <a:gdLst/>
            <a:ahLst/>
            <a:cxnLst/>
            <a:rect l="l" t="t" r="r" b="b"/>
            <a:pathLst>
              <a:path w="2957942" h="2957942">
                <a:moveTo>
                  <a:pt x="0" y="0"/>
                </a:moveTo>
                <a:lnTo>
                  <a:pt x="2957942" y="0"/>
                </a:lnTo>
                <a:lnTo>
                  <a:pt x="2957942" y="2957942"/>
                </a:lnTo>
                <a:lnTo>
                  <a:pt x="0" y="29579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836718" y="3714142"/>
            <a:ext cx="5258121" cy="4959963"/>
            <a:chOff x="0" y="0"/>
            <a:chExt cx="1326676" cy="12514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26676" cy="1251448"/>
            </a:xfrm>
            <a:custGeom>
              <a:avLst/>
              <a:gdLst/>
              <a:ahLst/>
              <a:cxnLst/>
              <a:rect l="l" t="t" r="r" b="b"/>
              <a:pathLst>
                <a:path w="1326676" h="1251448">
                  <a:moveTo>
                    <a:pt x="42699" y="0"/>
                  </a:moveTo>
                  <a:lnTo>
                    <a:pt x="1283978" y="0"/>
                  </a:lnTo>
                  <a:cubicBezTo>
                    <a:pt x="1295302" y="0"/>
                    <a:pt x="1306163" y="4499"/>
                    <a:pt x="1314170" y="12506"/>
                  </a:cubicBezTo>
                  <a:cubicBezTo>
                    <a:pt x="1322178" y="20514"/>
                    <a:pt x="1326676" y="31374"/>
                    <a:pt x="1326676" y="42699"/>
                  </a:cubicBezTo>
                  <a:lnTo>
                    <a:pt x="1326676" y="1208749"/>
                  </a:lnTo>
                  <a:cubicBezTo>
                    <a:pt x="1326676" y="1220074"/>
                    <a:pt x="1322178" y="1230935"/>
                    <a:pt x="1314170" y="1238942"/>
                  </a:cubicBezTo>
                  <a:cubicBezTo>
                    <a:pt x="1306163" y="1246950"/>
                    <a:pt x="1295302" y="1251448"/>
                    <a:pt x="1283978" y="1251448"/>
                  </a:cubicBezTo>
                  <a:lnTo>
                    <a:pt x="42699" y="1251448"/>
                  </a:lnTo>
                  <a:cubicBezTo>
                    <a:pt x="31374" y="1251448"/>
                    <a:pt x="20514" y="1246950"/>
                    <a:pt x="12506" y="1238942"/>
                  </a:cubicBezTo>
                  <a:cubicBezTo>
                    <a:pt x="4499" y="1230935"/>
                    <a:pt x="0" y="1220074"/>
                    <a:pt x="0" y="1208749"/>
                  </a:cubicBezTo>
                  <a:lnTo>
                    <a:pt x="0" y="42699"/>
                  </a:lnTo>
                  <a:cubicBezTo>
                    <a:pt x="0" y="31374"/>
                    <a:pt x="4499" y="20514"/>
                    <a:pt x="12506" y="12506"/>
                  </a:cubicBezTo>
                  <a:cubicBezTo>
                    <a:pt x="20514" y="4499"/>
                    <a:pt x="31374" y="0"/>
                    <a:pt x="4269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26676" cy="1289548"/>
            </a:xfrm>
            <a:prstGeom prst="rect">
              <a:avLst/>
            </a:prstGeom>
          </p:spPr>
          <p:txBody>
            <a:bodyPr lIns="51644" tIns="51644" rIns="51644" bIns="51644" rtlCol="0" anchor="ctr"/>
            <a:lstStyle/>
            <a:p>
              <a:pPr algn="ctr">
                <a:lnSpc>
                  <a:spcPts val="2118"/>
                </a:lnSpc>
              </a:pPr>
              <a:endParaRPr/>
            </a:p>
            <a:p>
              <a:pPr algn="ctr">
                <a:lnSpc>
                  <a:spcPts val="2118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1299589" y="2693526"/>
            <a:ext cx="15587" cy="5850971"/>
          </a:xfrm>
          <a:prstGeom prst="line">
            <a:avLst/>
          </a:prstGeom>
          <a:ln w="38100" cap="flat">
            <a:solidFill>
              <a:srgbClr val="6A15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949239" y="7603754"/>
            <a:ext cx="853189" cy="762538"/>
          </a:xfrm>
          <a:custGeom>
            <a:avLst/>
            <a:gdLst/>
            <a:ahLst/>
            <a:cxnLst/>
            <a:rect l="l" t="t" r="r" b="b"/>
            <a:pathLst>
              <a:path w="853189" h="762538">
                <a:moveTo>
                  <a:pt x="0" y="0"/>
                </a:moveTo>
                <a:lnTo>
                  <a:pt x="853189" y="0"/>
                </a:lnTo>
                <a:lnTo>
                  <a:pt x="853189" y="762537"/>
                </a:lnTo>
                <a:lnTo>
                  <a:pt x="0" y="76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3652" y="7703442"/>
            <a:ext cx="1205363" cy="563161"/>
          </a:xfrm>
          <a:custGeom>
            <a:avLst/>
            <a:gdLst/>
            <a:ahLst/>
            <a:cxnLst/>
            <a:rect l="l" t="t" r="r" b="b"/>
            <a:pathLst>
              <a:path w="1205363" h="563161">
                <a:moveTo>
                  <a:pt x="0" y="0"/>
                </a:moveTo>
                <a:lnTo>
                  <a:pt x="1205363" y="0"/>
                </a:lnTo>
                <a:lnTo>
                  <a:pt x="1205363" y="563161"/>
                </a:lnTo>
                <a:lnTo>
                  <a:pt x="0" y="563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3990942" y="7703442"/>
            <a:ext cx="1131441" cy="548012"/>
          </a:xfrm>
          <a:custGeom>
            <a:avLst/>
            <a:gdLst/>
            <a:ahLst/>
            <a:cxnLst/>
            <a:rect l="l" t="t" r="r" b="b"/>
            <a:pathLst>
              <a:path w="1131441" h="548012">
                <a:moveTo>
                  <a:pt x="0" y="0"/>
                </a:moveTo>
                <a:lnTo>
                  <a:pt x="1131441" y="0"/>
                </a:lnTo>
                <a:lnTo>
                  <a:pt x="1131441" y="548012"/>
                </a:lnTo>
                <a:lnTo>
                  <a:pt x="0" y="548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603706" y="6738006"/>
            <a:ext cx="2431479" cy="1628286"/>
          </a:xfrm>
          <a:custGeom>
            <a:avLst/>
            <a:gdLst/>
            <a:ahLst/>
            <a:cxnLst/>
            <a:rect l="l" t="t" r="r" b="b"/>
            <a:pathLst>
              <a:path w="2431479" h="1628286">
                <a:moveTo>
                  <a:pt x="0" y="0"/>
                </a:moveTo>
                <a:lnTo>
                  <a:pt x="2431478" y="0"/>
                </a:lnTo>
                <a:lnTo>
                  <a:pt x="2431478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5478" t="-5144" r="-105734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877660" y="3983855"/>
            <a:ext cx="1924768" cy="2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Start using chat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97036" y="3945755"/>
            <a:ext cx="251803" cy="59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3464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95289" y="4256654"/>
            <a:ext cx="3174534" cy="261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Try Prompts with different LLMs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43377" y="4838261"/>
            <a:ext cx="3664913" cy="240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6394" lvl="1" indent="-123197" algn="l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How will AI impact my industry? (then continue the conversation)</a:t>
            </a:r>
          </a:p>
          <a:p>
            <a:pPr algn="l">
              <a:lnSpc>
                <a:spcPts val="1905"/>
              </a:lnSpc>
            </a:pPr>
            <a:endParaRPr lang="en-US" sz="1141">
              <a:solidFill>
                <a:srgbClr val="110033"/>
              </a:solidFill>
              <a:latin typeface="Dazzed"/>
              <a:ea typeface="Dazzed"/>
              <a:cs typeface="Dazzed"/>
              <a:sym typeface="Dazzed"/>
            </a:endParaRPr>
          </a:p>
          <a:p>
            <a:pPr marL="246394" lvl="1" indent="-123197" algn="l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Find trends in this spreadsheet (upload an xlsx or csv file) and tell me how many references there are to (insert a topic)</a:t>
            </a:r>
          </a:p>
          <a:p>
            <a:pPr algn="l">
              <a:lnSpc>
                <a:spcPts val="1905"/>
              </a:lnSpc>
            </a:pPr>
            <a:endParaRPr lang="en-US" sz="1141">
              <a:solidFill>
                <a:srgbClr val="110033"/>
              </a:solidFill>
              <a:latin typeface="Dazzed"/>
              <a:ea typeface="Dazzed"/>
              <a:cs typeface="Dazzed"/>
              <a:sym typeface="Dazzed"/>
            </a:endParaRPr>
          </a:p>
          <a:p>
            <a:pPr marL="246394" lvl="1" indent="-123197" algn="l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Summarize this document and put key info into a table, so I could explain it to someone with no experience in my industry (upload a PDF)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38967" y="3033446"/>
            <a:ext cx="4295528" cy="57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Try 3 Apps, Workflows, or Agents in the Discover Community Workshop Page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825223" y="2995346"/>
            <a:ext cx="415407" cy="61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5"/>
              </a:lnSpc>
            </a:pPr>
            <a:r>
              <a:rPr lang="en-US" sz="3518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40630" y="3866657"/>
            <a:ext cx="4481448" cy="36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3"/>
              </a:lnSpc>
            </a:pPr>
            <a:r>
              <a:rPr lang="en-US" sz="1116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These templates will give you a sense of the type of work AI can take off your plate.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30297" y="4022506"/>
            <a:ext cx="2804815" cy="2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Onboarding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218760" y="3956749"/>
            <a:ext cx="297885" cy="59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3464" b="1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2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240630" y="4511472"/>
            <a:ext cx="2398631" cy="1590946"/>
          </a:xfrm>
          <a:custGeom>
            <a:avLst/>
            <a:gdLst/>
            <a:ahLst/>
            <a:cxnLst/>
            <a:rect l="l" t="t" r="r" b="b"/>
            <a:pathLst>
              <a:path w="2398631" h="1590946">
                <a:moveTo>
                  <a:pt x="0" y="0"/>
                </a:moveTo>
                <a:lnTo>
                  <a:pt x="2398631" y="0"/>
                </a:lnTo>
                <a:lnTo>
                  <a:pt x="2398631" y="1590947"/>
                </a:lnTo>
                <a:lnTo>
                  <a:pt x="0" y="15909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84" t="-7611" r="-21339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4333911" y="5511916"/>
            <a:ext cx="2407614" cy="1625347"/>
          </a:xfrm>
          <a:custGeom>
            <a:avLst/>
            <a:gdLst/>
            <a:ahLst/>
            <a:cxnLst/>
            <a:rect l="l" t="t" r="r" b="b"/>
            <a:pathLst>
              <a:path w="2407614" h="1625347">
                <a:moveTo>
                  <a:pt x="0" y="0"/>
                </a:moveTo>
                <a:lnTo>
                  <a:pt x="2407614" y="0"/>
                </a:lnTo>
                <a:lnTo>
                  <a:pt x="2407614" y="1625348"/>
                </a:lnTo>
                <a:lnTo>
                  <a:pt x="0" y="1625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9986" t="-5334" r="-431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6138620" y="5248658"/>
            <a:ext cx="2196331" cy="1696665"/>
          </a:xfrm>
          <a:custGeom>
            <a:avLst/>
            <a:gdLst/>
            <a:ahLst/>
            <a:cxnLst/>
            <a:rect l="l" t="t" r="r" b="b"/>
            <a:pathLst>
              <a:path w="2196331" h="1696665">
                <a:moveTo>
                  <a:pt x="0" y="0"/>
                </a:moveTo>
                <a:lnTo>
                  <a:pt x="2196331" y="0"/>
                </a:lnTo>
                <a:lnTo>
                  <a:pt x="2196331" y="1696666"/>
                </a:lnTo>
                <a:lnTo>
                  <a:pt x="0" y="16966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7236785" y="5902727"/>
            <a:ext cx="2196331" cy="1696665"/>
          </a:xfrm>
          <a:custGeom>
            <a:avLst/>
            <a:gdLst/>
            <a:ahLst/>
            <a:cxnLst/>
            <a:rect l="l" t="t" r="r" b="b"/>
            <a:pathLst>
              <a:path w="2196331" h="1696665">
                <a:moveTo>
                  <a:pt x="0" y="0"/>
                </a:moveTo>
                <a:lnTo>
                  <a:pt x="2196331" y="0"/>
                </a:lnTo>
                <a:lnTo>
                  <a:pt x="2196331" y="1696665"/>
                </a:lnTo>
                <a:lnTo>
                  <a:pt x="0" y="1696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302345" y="6556795"/>
            <a:ext cx="2438764" cy="1696665"/>
          </a:xfrm>
          <a:custGeom>
            <a:avLst/>
            <a:gdLst/>
            <a:ahLst/>
            <a:cxnLst/>
            <a:rect l="l" t="t" r="r" b="b"/>
            <a:pathLst>
              <a:path w="2438764" h="1696665">
                <a:moveTo>
                  <a:pt x="0" y="0"/>
                </a:moveTo>
                <a:lnTo>
                  <a:pt x="2438764" y="0"/>
                </a:lnTo>
                <a:lnTo>
                  <a:pt x="2438764" y="1696666"/>
                </a:lnTo>
                <a:lnTo>
                  <a:pt x="0" y="1696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7975322" y="4971072"/>
            <a:ext cx="654046" cy="654068"/>
            <a:chOff x="0" y="0"/>
            <a:chExt cx="812800" cy="81282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28"/>
            </a:xfrm>
            <a:custGeom>
              <a:avLst/>
              <a:gdLst/>
              <a:ahLst/>
              <a:cxnLst/>
              <a:rect l="l" t="t" r="r" b="b"/>
              <a:pathLst>
                <a:path w="812800" h="812828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lIns="41689" tIns="41689" rIns="41689" bIns="41689" rtlCol="0" anchor="ctr"/>
            <a:lstStyle/>
            <a:p>
              <a:pPr algn="ctr">
                <a:lnSpc>
                  <a:spcPts val="3494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050383" y="5106383"/>
            <a:ext cx="503925" cy="33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1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9106093" y="5625140"/>
            <a:ext cx="654046" cy="654068"/>
            <a:chOff x="0" y="0"/>
            <a:chExt cx="812800" cy="81282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28"/>
            </a:xfrm>
            <a:custGeom>
              <a:avLst/>
              <a:gdLst/>
              <a:ahLst/>
              <a:cxnLst/>
              <a:rect l="l" t="t" r="r" b="b"/>
              <a:pathLst>
                <a:path w="812800" h="812828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lIns="41689" tIns="41689" rIns="41689" bIns="41689" rtlCol="0" anchor="ctr"/>
            <a:lstStyle/>
            <a:p>
              <a:pPr algn="ctr">
                <a:lnSpc>
                  <a:spcPts val="3494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223448" y="5760451"/>
            <a:ext cx="503925" cy="33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2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0414086" y="6279209"/>
            <a:ext cx="654046" cy="654068"/>
            <a:chOff x="0" y="0"/>
            <a:chExt cx="812800" cy="81282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28"/>
            </a:xfrm>
            <a:custGeom>
              <a:avLst/>
              <a:gdLst/>
              <a:ahLst/>
              <a:cxnLst/>
              <a:rect l="l" t="t" r="r" b="b"/>
              <a:pathLst>
                <a:path w="812800" h="812828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lIns="41689" tIns="41689" rIns="41689" bIns="41689" rtlCol="0" anchor="ctr"/>
            <a:lstStyle/>
            <a:p>
              <a:pPr algn="ctr">
                <a:lnSpc>
                  <a:spcPts val="3494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0489147" y="6414520"/>
            <a:ext cx="503925" cy="33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3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748101" y="4295305"/>
            <a:ext cx="3174534" cy="261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Become an AI Champion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1301339" cy="146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3"/>
              </a:lnSpc>
            </a:pPr>
            <a:r>
              <a:rPr lang="en-US" sz="4209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to Execute</a:t>
            </a:r>
          </a:p>
          <a:p>
            <a:pPr algn="l">
              <a:lnSpc>
                <a:spcPts val="5893"/>
              </a:lnSpc>
            </a:pPr>
            <a:endParaRPr lang="en-US" sz="4209" b="1">
              <a:solidFill>
                <a:srgbClr val="330099"/>
              </a:solidFill>
              <a:latin typeface="Dazzed Bold"/>
              <a:ea typeface="Dazzed Bold"/>
              <a:cs typeface="Dazzed Bold"/>
              <a:sym typeface="Dazzed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978036" y="1022535"/>
            <a:ext cx="1281264" cy="515709"/>
          </a:xfrm>
          <a:custGeom>
            <a:avLst/>
            <a:gdLst/>
            <a:ahLst/>
            <a:cxnLst/>
            <a:rect l="l" t="t" r="r" b="b"/>
            <a:pathLst>
              <a:path w="1281264" h="515709">
                <a:moveTo>
                  <a:pt x="0" y="0"/>
                </a:moveTo>
                <a:lnTo>
                  <a:pt x="1281264" y="0"/>
                </a:lnTo>
                <a:lnTo>
                  <a:pt x="1281264" y="515709"/>
                </a:lnTo>
                <a:lnTo>
                  <a:pt x="0" y="515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783050"/>
            <a:ext cx="14584925" cy="41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3"/>
              </a:lnSpc>
              <a:spcBef>
                <a:spcPct val="0"/>
              </a:spcBef>
            </a:pPr>
            <a:r>
              <a:rPr lang="en-US" sz="240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You’ve seen what’s happening. This is how to execute — when you’re ready.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21405" y="3772794"/>
            <a:ext cx="5362076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0"/>
              </a:lnSpc>
              <a:spcBef>
                <a:spcPct val="0"/>
              </a:spcBef>
            </a:pPr>
            <a:r>
              <a:rPr lang="en-US" sz="2558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Step 1: Get Your Team Ready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96659" y="3739057"/>
            <a:ext cx="522677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0"/>
              </a:lnSpc>
              <a:spcBef>
                <a:spcPct val="0"/>
              </a:spcBef>
            </a:pPr>
            <a:r>
              <a:rPr lang="en-US" sz="2558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Step 2: Roll It Out to Customers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8511" y="4382493"/>
            <a:ext cx="307460" cy="295921"/>
            <a:chOff x="0" y="0"/>
            <a:chExt cx="6597596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97597" cy="6350000"/>
            </a:xfrm>
            <a:custGeom>
              <a:avLst/>
              <a:gdLst/>
              <a:ahLst/>
              <a:cxnLst/>
              <a:rect l="l" t="t" r="r" b="b"/>
              <a:pathLst>
                <a:path w="6597597" h="6350000">
                  <a:moveTo>
                    <a:pt x="3298798" y="0"/>
                  </a:moveTo>
                  <a:cubicBezTo>
                    <a:pt x="1476922" y="0"/>
                    <a:pt x="0" y="1421496"/>
                    <a:pt x="0" y="3175000"/>
                  </a:cubicBezTo>
                  <a:cubicBezTo>
                    <a:pt x="0" y="4928504"/>
                    <a:pt x="1476922" y="6350000"/>
                    <a:pt x="3298798" y="6350000"/>
                  </a:cubicBezTo>
                  <a:cubicBezTo>
                    <a:pt x="5120674" y="6350000"/>
                    <a:pt x="6597597" y="4928504"/>
                    <a:pt x="6597597" y="3175000"/>
                  </a:cubicBezTo>
                  <a:cubicBezTo>
                    <a:pt x="6597597" y="1421496"/>
                    <a:pt x="5120674" y="0"/>
                    <a:pt x="3298798" y="0"/>
                  </a:cubicBezTo>
                  <a:close/>
                </a:path>
              </a:pathLst>
            </a:custGeom>
            <a:solidFill>
              <a:srgbClr val="33009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192241" y="4520928"/>
            <a:ext cx="7961570" cy="9525"/>
          </a:xfrm>
          <a:prstGeom prst="line">
            <a:avLst/>
          </a:prstGeom>
          <a:ln w="38100" cap="flat">
            <a:solidFill>
              <a:srgbClr val="33009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9333075" y="4520107"/>
            <a:ext cx="7936036" cy="821"/>
          </a:xfrm>
          <a:prstGeom prst="line">
            <a:avLst/>
          </a:prstGeom>
          <a:ln w="38100" cap="flat">
            <a:solidFill>
              <a:srgbClr val="33009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153811" y="4372968"/>
            <a:ext cx="307460" cy="295921"/>
            <a:chOff x="0" y="0"/>
            <a:chExt cx="6597596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97597" cy="6350000"/>
            </a:xfrm>
            <a:custGeom>
              <a:avLst/>
              <a:gdLst/>
              <a:ahLst/>
              <a:cxnLst/>
              <a:rect l="l" t="t" r="r" b="b"/>
              <a:pathLst>
                <a:path w="6597597" h="6350000">
                  <a:moveTo>
                    <a:pt x="3298798" y="0"/>
                  </a:moveTo>
                  <a:cubicBezTo>
                    <a:pt x="1476922" y="0"/>
                    <a:pt x="0" y="1421496"/>
                    <a:pt x="0" y="3175000"/>
                  </a:cubicBezTo>
                  <a:cubicBezTo>
                    <a:pt x="0" y="4928504"/>
                    <a:pt x="1476922" y="6350000"/>
                    <a:pt x="3298798" y="6350000"/>
                  </a:cubicBezTo>
                  <a:cubicBezTo>
                    <a:pt x="5120674" y="6350000"/>
                    <a:pt x="6597597" y="4928504"/>
                    <a:pt x="6597597" y="3175000"/>
                  </a:cubicBezTo>
                  <a:cubicBezTo>
                    <a:pt x="6597597" y="1421496"/>
                    <a:pt x="5120674" y="0"/>
                    <a:pt x="3298798" y="0"/>
                  </a:cubicBezTo>
                  <a:close/>
                </a:path>
              </a:pathLst>
            </a:custGeom>
            <a:solidFill>
              <a:srgbClr val="33009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21405" y="5084284"/>
            <a:ext cx="6073418" cy="162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Turn on Hatz internally and drive daily usage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Reach 60%+ adoption (or 20+ active users)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Complete 90%+ onboarding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Ensure each user connects at least 2 integrations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2967" y="7035264"/>
            <a:ext cx="5576185" cy="27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Your team is confident using AI in real workflows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96659" y="5084284"/>
            <a:ext cx="6073418" cy="162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Launch the Auto-Provisioning Program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Pre-assign packs across your customer base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Run a 30 day adoption push</a:t>
            </a:r>
          </a:p>
          <a:p>
            <a:pPr algn="l">
              <a:lnSpc>
                <a:spcPts val="1800"/>
              </a:lnSpc>
            </a:pPr>
            <a:endParaRPr lang="en-US" sz="1800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marL="388620" lvl="1" indent="-194310" algn="l">
              <a:lnSpc>
                <a:spcPts val="1800"/>
              </a:lnSpc>
              <a:buFont typeface="Arial"/>
              <a:buChar char="•"/>
            </a:pPr>
            <a:r>
              <a:rPr lang="en-US" sz="18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Support with access, training, and onboarding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96659" y="7073364"/>
            <a:ext cx="6872452" cy="27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Customers live, using AI, and generating recurring revenue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60973" y="8842973"/>
            <a:ext cx="13785677" cy="4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This is not a future plan — this is what winning MSPs are doing today.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33236" y="2576609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 dirty="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we put MSPs in the AI Business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5324" y="3624456"/>
            <a:ext cx="1777025" cy="1387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4214751" y="3465025"/>
            <a:ext cx="978171" cy="2855974"/>
          </a:xfrm>
          <a:custGeom>
            <a:avLst/>
            <a:gdLst/>
            <a:ahLst/>
            <a:cxnLst/>
            <a:rect l="l" t="t" r="r" b="b"/>
            <a:pathLst>
              <a:path w="978171" h="2855974">
                <a:moveTo>
                  <a:pt x="0" y="0"/>
                </a:moveTo>
                <a:lnTo>
                  <a:pt x="978172" y="0"/>
                </a:lnTo>
                <a:lnTo>
                  <a:pt x="978172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650234" y="5266998"/>
            <a:ext cx="4107206" cy="2052212"/>
            <a:chOff x="0" y="0"/>
            <a:chExt cx="1014695" cy="50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4695" cy="507004"/>
            </a:xfrm>
            <a:custGeom>
              <a:avLst/>
              <a:gdLst/>
              <a:ahLst/>
              <a:cxnLst/>
              <a:rect l="l" t="t" r="r" b="b"/>
              <a:pathLst>
                <a:path w="1014695" h="507004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69855" y="6119332"/>
            <a:ext cx="3267964" cy="3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18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Curation of AI Tools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4883" y="3624456"/>
            <a:ext cx="1777025" cy="1387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8654310" y="3465025"/>
            <a:ext cx="978171" cy="2855974"/>
          </a:xfrm>
          <a:custGeom>
            <a:avLst/>
            <a:gdLst/>
            <a:ahLst/>
            <a:cxnLst/>
            <a:rect l="l" t="t" r="r" b="b"/>
            <a:pathLst>
              <a:path w="978171" h="2855974">
                <a:moveTo>
                  <a:pt x="0" y="0"/>
                </a:moveTo>
                <a:lnTo>
                  <a:pt x="978171" y="0"/>
                </a:lnTo>
                <a:lnTo>
                  <a:pt x="978171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7089792" y="5266998"/>
            <a:ext cx="4107206" cy="2052212"/>
            <a:chOff x="0" y="0"/>
            <a:chExt cx="1014695" cy="507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14695" cy="507004"/>
            </a:xfrm>
            <a:custGeom>
              <a:avLst/>
              <a:gdLst/>
              <a:ahLst/>
              <a:cxnLst/>
              <a:rect l="l" t="t" r="r" b="b"/>
              <a:pathLst>
                <a:path w="1014695" h="507004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510018" y="6119332"/>
            <a:ext cx="3267964" cy="3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18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Secure AI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95650" y="3624456"/>
            <a:ext cx="1777025" cy="1387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id="17" name="Freeform 17"/>
          <p:cNvSpPr/>
          <p:nvPr/>
        </p:nvSpPr>
        <p:spPr>
          <a:xfrm rot="5400000">
            <a:off x="13095077" y="3465025"/>
            <a:ext cx="978171" cy="2855974"/>
          </a:xfrm>
          <a:custGeom>
            <a:avLst/>
            <a:gdLst/>
            <a:ahLst/>
            <a:cxnLst/>
            <a:rect l="l" t="t" r="r" b="b"/>
            <a:pathLst>
              <a:path w="978171" h="2855974">
                <a:moveTo>
                  <a:pt x="0" y="0"/>
                </a:moveTo>
                <a:lnTo>
                  <a:pt x="978172" y="0"/>
                </a:lnTo>
                <a:lnTo>
                  <a:pt x="978172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1530560" y="5266998"/>
            <a:ext cx="4107206" cy="2052212"/>
            <a:chOff x="0" y="0"/>
            <a:chExt cx="1014695" cy="5070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4695" cy="507004"/>
            </a:xfrm>
            <a:custGeom>
              <a:avLst/>
              <a:gdLst/>
              <a:ahLst/>
              <a:cxnLst/>
              <a:rect l="l" t="t" r="r" b="b"/>
              <a:pathLst>
                <a:path w="1014695" h="507004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49474" y="6119332"/>
            <a:ext cx="3267964" cy="3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18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Sales Acceleration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0894" y="3643896"/>
            <a:ext cx="6862658" cy="5264706"/>
            <a:chOff x="0" y="0"/>
            <a:chExt cx="9150211" cy="701960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150211" cy="7019608"/>
              <a:chOff x="0" y="0"/>
              <a:chExt cx="1942487" cy="14901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42487" cy="1490184"/>
              </a:xfrm>
              <a:custGeom>
                <a:avLst/>
                <a:gdLst/>
                <a:ahLst/>
                <a:cxnLst/>
                <a:rect l="l" t="t" r="r" b="b"/>
                <a:pathLst>
                  <a:path w="1942487" h="1490184">
                    <a:moveTo>
                      <a:pt x="28486" y="0"/>
                    </a:moveTo>
                    <a:lnTo>
                      <a:pt x="1914001" y="0"/>
                    </a:lnTo>
                    <a:cubicBezTo>
                      <a:pt x="1921556" y="0"/>
                      <a:pt x="1928802" y="3001"/>
                      <a:pt x="1934144" y="8343"/>
                    </a:cubicBezTo>
                    <a:cubicBezTo>
                      <a:pt x="1939486" y="13686"/>
                      <a:pt x="1942487" y="20931"/>
                      <a:pt x="1942487" y="28486"/>
                    </a:cubicBezTo>
                    <a:lnTo>
                      <a:pt x="1942487" y="1461698"/>
                    </a:lnTo>
                    <a:cubicBezTo>
                      <a:pt x="1942487" y="1469253"/>
                      <a:pt x="1939486" y="1476499"/>
                      <a:pt x="1934144" y="1481841"/>
                    </a:cubicBezTo>
                    <a:cubicBezTo>
                      <a:pt x="1928802" y="1487183"/>
                      <a:pt x="1921556" y="1490184"/>
                      <a:pt x="1914001" y="1490184"/>
                    </a:cubicBezTo>
                    <a:lnTo>
                      <a:pt x="28486" y="1490184"/>
                    </a:lnTo>
                    <a:cubicBezTo>
                      <a:pt x="20931" y="1490184"/>
                      <a:pt x="13686" y="1487183"/>
                      <a:pt x="8343" y="1481841"/>
                    </a:cubicBezTo>
                    <a:cubicBezTo>
                      <a:pt x="3001" y="1476499"/>
                      <a:pt x="0" y="1469253"/>
                      <a:pt x="0" y="1461698"/>
                    </a:cubicBezTo>
                    <a:lnTo>
                      <a:pt x="0" y="28486"/>
                    </a:lnTo>
                    <a:cubicBezTo>
                      <a:pt x="0" y="20931"/>
                      <a:pt x="3001" y="13686"/>
                      <a:pt x="8343" y="8343"/>
                    </a:cubicBezTo>
                    <a:cubicBezTo>
                      <a:pt x="13686" y="3001"/>
                      <a:pt x="20931" y="0"/>
                      <a:pt x="28486" y="0"/>
                    </a:cubicBezTo>
                    <a:close/>
                  </a:path>
                </a:pathLst>
              </a:custGeom>
              <a:solidFill>
                <a:srgbClr val="E1DEF5">
                  <a:alpha val="49804"/>
                </a:srgbClr>
              </a:solidFill>
              <a:ln w="47625" cap="rnd">
                <a:solidFill>
                  <a:srgbClr val="330099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942487" cy="1528284"/>
              </a:xfrm>
              <a:prstGeom prst="rect">
                <a:avLst/>
              </a:prstGeom>
            </p:spPr>
            <p:txBody>
              <a:bodyPr lIns="80472" tIns="80472" rIns="80472" bIns="8047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749934" y="673357"/>
              <a:ext cx="2337345" cy="1092038"/>
            </a:xfrm>
            <a:custGeom>
              <a:avLst/>
              <a:gdLst/>
              <a:ahLst/>
              <a:cxnLst/>
              <a:rect l="l" t="t" r="r" b="b"/>
              <a:pathLst>
                <a:path w="2337345" h="1092038">
                  <a:moveTo>
                    <a:pt x="0" y="0"/>
                  </a:moveTo>
                  <a:lnTo>
                    <a:pt x="2337345" y="0"/>
                  </a:lnTo>
                  <a:lnTo>
                    <a:pt x="2337345" y="1092038"/>
                  </a:lnTo>
                  <a:lnTo>
                    <a:pt x="0" y="109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76534" y="673357"/>
              <a:ext cx="1221861" cy="1092038"/>
            </a:xfrm>
            <a:custGeom>
              <a:avLst/>
              <a:gdLst/>
              <a:ahLst/>
              <a:cxnLst/>
              <a:rect l="l" t="t" r="r" b="b"/>
              <a:pathLst>
                <a:path w="1221861" h="1092038">
                  <a:moveTo>
                    <a:pt x="0" y="0"/>
                  </a:moveTo>
                  <a:lnTo>
                    <a:pt x="1221861" y="0"/>
                  </a:lnTo>
                  <a:lnTo>
                    <a:pt x="1221861" y="1092038"/>
                  </a:lnTo>
                  <a:lnTo>
                    <a:pt x="0" y="109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76534" y="2183523"/>
              <a:ext cx="2474815" cy="1127866"/>
            </a:xfrm>
            <a:custGeom>
              <a:avLst/>
              <a:gdLst/>
              <a:ahLst/>
              <a:cxnLst/>
              <a:rect l="l" t="t" r="r" b="b"/>
              <a:pathLst>
                <a:path w="2474815" h="1127866">
                  <a:moveTo>
                    <a:pt x="0" y="0"/>
                  </a:moveTo>
                  <a:lnTo>
                    <a:pt x="2474814" y="0"/>
                  </a:lnTo>
                  <a:lnTo>
                    <a:pt x="2474814" y="1127866"/>
                  </a:lnTo>
                  <a:lnTo>
                    <a:pt x="0" y="1127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750120" y="673357"/>
              <a:ext cx="2548090" cy="1092038"/>
            </a:xfrm>
            <a:custGeom>
              <a:avLst/>
              <a:gdLst/>
              <a:ahLst/>
              <a:cxnLst/>
              <a:rect l="l" t="t" r="r" b="b"/>
              <a:pathLst>
                <a:path w="2548090" h="1092038">
                  <a:moveTo>
                    <a:pt x="0" y="0"/>
                  </a:moveTo>
                  <a:lnTo>
                    <a:pt x="2548089" y="0"/>
                  </a:lnTo>
                  <a:lnTo>
                    <a:pt x="2548089" y="1092038"/>
                  </a:lnTo>
                  <a:lnTo>
                    <a:pt x="0" y="109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076258" y="3724988"/>
              <a:ext cx="2049459" cy="992654"/>
            </a:xfrm>
            <a:custGeom>
              <a:avLst/>
              <a:gdLst/>
              <a:ahLst/>
              <a:cxnLst/>
              <a:rect l="l" t="t" r="r" b="b"/>
              <a:pathLst>
                <a:path w="2049459" h="992654">
                  <a:moveTo>
                    <a:pt x="0" y="0"/>
                  </a:moveTo>
                  <a:lnTo>
                    <a:pt x="2049458" y="0"/>
                  </a:lnTo>
                  <a:lnTo>
                    <a:pt x="2049458" y="992654"/>
                  </a:lnTo>
                  <a:lnTo>
                    <a:pt x="0" y="992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76534" y="3724988"/>
              <a:ext cx="4348492" cy="992654"/>
            </a:xfrm>
            <a:custGeom>
              <a:avLst/>
              <a:gdLst/>
              <a:ahLst/>
              <a:cxnLst/>
              <a:rect l="l" t="t" r="r" b="b"/>
              <a:pathLst>
                <a:path w="4348492" h="992654">
                  <a:moveTo>
                    <a:pt x="0" y="0"/>
                  </a:moveTo>
                  <a:lnTo>
                    <a:pt x="4348492" y="0"/>
                  </a:lnTo>
                  <a:lnTo>
                    <a:pt x="4348492" y="992654"/>
                  </a:lnTo>
                  <a:lnTo>
                    <a:pt x="0" y="992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8258" b="-169808"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126149" y="5131241"/>
              <a:ext cx="3999567" cy="1185363"/>
              <a:chOff x="0" y="0"/>
              <a:chExt cx="1251501" cy="3709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51501" cy="370911"/>
              </a:xfrm>
              <a:custGeom>
                <a:avLst/>
                <a:gdLst/>
                <a:ahLst/>
                <a:cxnLst/>
                <a:rect l="l" t="t" r="r" b="b"/>
                <a:pathLst>
                  <a:path w="1251501" h="370911">
                    <a:moveTo>
                      <a:pt x="32585" y="0"/>
                    </a:moveTo>
                    <a:lnTo>
                      <a:pt x="1218915" y="0"/>
                    </a:lnTo>
                    <a:cubicBezTo>
                      <a:pt x="1236912" y="0"/>
                      <a:pt x="1251501" y="14589"/>
                      <a:pt x="1251501" y="32585"/>
                    </a:cubicBezTo>
                    <a:lnTo>
                      <a:pt x="1251501" y="338326"/>
                    </a:lnTo>
                    <a:cubicBezTo>
                      <a:pt x="1251501" y="356322"/>
                      <a:pt x="1236912" y="370911"/>
                      <a:pt x="1218915" y="370911"/>
                    </a:cubicBezTo>
                    <a:lnTo>
                      <a:pt x="32585" y="370911"/>
                    </a:lnTo>
                    <a:cubicBezTo>
                      <a:pt x="14589" y="370911"/>
                      <a:pt x="0" y="356322"/>
                      <a:pt x="0" y="338326"/>
                    </a:cubicBezTo>
                    <a:lnTo>
                      <a:pt x="0" y="32585"/>
                    </a:lnTo>
                    <a:cubicBezTo>
                      <a:pt x="0" y="14589"/>
                      <a:pt x="14589" y="0"/>
                      <a:pt x="32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33009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251501" cy="409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8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419574" y="5308153"/>
              <a:ext cx="3412717" cy="828316"/>
            </a:xfrm>
            <a:custGeom>
              <a:avLst/>
              <a:gdLst/>
              <a:ahLst/>
              <a:cxnLst/>
              <a:rect l="l" t="t" r="r" b="b"/>
              <a:pathLst>
                <a:path w="3412717" h="828316">
                  <a:moveTo>
                    <a:pt x="0" y="0"/>
                  </a:moveTo>
                  <a:lnTo>
                    <a:pt x="3412718" y="0"/>
                  </a:lnTo>
                  <a:lnTo>
                    <a:pt x="3412718" y="828316"/>
                  </a:lnTo>
                  <a:lnTo>
                    <a:pt x="0" y="828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49478" b="-162528"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164587" y="2183523"/>
              <a:ext cx="3922693" cy="1127866"/>
            </a:xfrm>
            <a:custGeom>
              <a:avLst/>
              <a:gdLst/>
              <a:ahLst/>
              <a:cxnLst/>
              <a:rect l="l" t="t" r="r" b="b"/>
              <a:pathLst>
                <a:path w="3922693" h="1127866">
                  <a:moveTo>
                    <a:pt x="0" y="0"/>
                  </a:moveTo>
                  <a:lnTo>
                    <a:pt x="3922692" y="0"/>
                  </a:lnTo>
                  <a:lnTo>
                    <a:pt x="3922692" y="1127866"/>
                  </a:lnTo>
                  <a:lnTo>
                    <a:pt x="0" y="1127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5278" b="-56876"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150163" y="5131241"/>
              <a:ext cx="2753555" cy="1185363"/>
              <a:chOff x="0" y="0"/>
              <a:chExt cx="861612" cy="37091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61612" cy="370911"/>
              </a:xfrm>
              <a:custGeom>
                <a:avLst/>
                <a:gdLst/>
                <a:ahLst/>
                <a:cxnLst/>
                <a:rect l="l" t="t" r="r" b="b"/>
                <a:pathLst>
                  <a:path w="861612" h="370911">
                    <a:moveTo>
                      <a:pt x="47330" y="0"/>
                    </a:moveTo>
                    <a:lnTo>
                      <a:pt x="814282" y="0"/>
                    </a:lnTo>
                    <a:cubicBezTo>
                      <a:pt x="840422" y="0"/>
                      <a:pt x="861612" y="21191"/>
                      <a:pt x="861612" y="47330"/>
                    </a:cubicBezTo>
                    <a:lnTo>
                      <a:pt x="861612" y="323580"/>
                    </a:lnTo>
                    <a:cubicBezTo>
                      <a:pt x="861612" y="336133"/>
                      <a:pt x="856626" y="348172"/>
                      <a:pt x="847750" y="357048"/>
                    </a:cubicBezTo>
                    <a:cubicBezTo>
                      <a:pt x="838873" y="365924"/>
                      <a:pt x="826835" y="370911"/>
                      <a:pt x="814282" y="370911"/>
                    </a:cubicBezTo>
                    <a:lnTo>
                      <a:pt x="47330" y="370911"/>
                    </a:lnTo>
                    <a:cubicBezTo>
                      <a:pt x="34778" y="370911"/>
                      <a:pt x="22739" y="365924"/>
                      <a:pt x="13863" y="357048"/>
                    </a:cubicBezTo>
                    <a:cubicBezTo>
                      <a:pt x="4987" y="348172"/>
                      <a:pt x="0" y="336133"/>
                      <a:pt x="0" y="323580"/>
                    </a:cubicBezTo>
                    <a:lnTo>
                      <a:pt x="0" y="47330"/>
                    </a:lnTo>
                    <a:cubicBezTo>
                      <a:pt x="0" y="21191"/>
                      <a:pt x="21191" y="0"/>
                      <a:pt x="47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33009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61612" cy="409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8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244450" y="5341431"/>
              <a:ext cx="2595229" cy="831330"/>
            </a:xfrm>
            <a:custGeom>
              <a:avLst/>
              <a:gdLst/>
              <a:ahLst/>
              <a:cxnLst/>
              <a:rect l="l" t="t" r="r" b="b"/>
              <a:pathLst>
                <a:path w="2595229" h="831330">
                  <a:moveTo>
                    <a:pt x="0" y="0"/>
                  </a:moveTo>
                  <a:lnTo>
                    <a:pt x="2595228" y="0"/>
                  </a:lnTo>
                  <a:lnTo>
                    <a:pt x="2595228" y="831330"/>
                  </a:lnTo>
                  <a:lnTo>
                    <a:pt x="0" y="831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7367" t="-88239" r="-7934" b="-838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764816" y="1046326"/>
            <a:ext cx="1494484" cy="601530"/>
          </a:xfrm>
          <a:custGeom>
            <a:avLst/>
            <a:gdLst/>
            <a:ahLst/>
            <a:cxnLst/>
            <a:rect l="l" t="t" r="r" b="b"/>
            <a:pathLst>
              <a:path w="1494484" h="601530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9497538" y="3686936"/>
            <a:ext cx="6862658" cy="5264706"/>
            <a:chOff x="0" y="0"/>
            <a:chExt cx="9150211" cy="701960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150211" cy="7019608"/>
              <a:chOff x="0" y="0"/>
              <a:chExt cx="1942487" cy="149018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42487" cy="1490184"/>
              </a:xfrm>
              <a:custGeom>
                <a:avLst/>
                <a:gdLst/>
                <a:ahLst/>
                <a:cxnLst/>
                <a:rect l="l" t="t" r="r" b="b"/>
                <a:pathLst>
                  <a:path w="1942487" h="1490184">
                    <a:moveTo>
                      <a:pt x="45125" y="0"/>
                    </a:moveTo>
                    <a:lnTo>
                      <a:pt x="1897362" y="0"/>
                    </a:lnTo>
                    <a:cubicBezTo>
                      <a:pt x="1909330" y="0"/>
                      <a:pt x="1920808" y="4754"/>
                      <a:pt x="1929270" y="13217"/>
                    </a:cubicBezTo>
                    <a:cubicBezTo>
                      <a:pt x="1937733" y="21679"/>
                      <a:pt x="1942487" y="33157"/>
                      <a:pt x="1942487" y="45125"/>
                    </a:cubicBezTo>
                    <a:lnTo>
                      <a:pt x="1942487" y="1445059"/>
                    </a:lnTo>
                    <a:cubicBezTo>
                      <a:pt x="1942487" y="1457027"/>
                      <a:pt x="1937733" y="1468505"/>
                      <a:pt x="1929270" y="1476968"/>
                    </a:cubicBezTo>
                    <a:cubicBezTo>
                      <a:pt x="1920808" y="1485430"/>
                      <a:pt x="1909330" y="1490184"/>
                      <a:pt x="1897362" y="1490184"/>
                    </a:cubicBezTo>
                    <a:lnTo>
                      <a:pt x="45125" y="1490184"/>
                    </a:lnTo>
                    <a:cubicBezTo>
                      <a:pt x="33157" y="1490184"/>
                      <a:pt x="21679" y="1485430"/>
                      <a:pt x="13217" y="1476968"/>
                    </a:cubicBezTo>
                    <a:cubicBezTo>
                      <a:pt x="4754" y="1468505"/>
                      <a:pt x="0" y="1457027"/>
                      <a:pt x="0" y="1445059"/>
                    </a:cubicBezTo>
                    <a:lnTo>
                      <a:pt x="0" y="45125"/>
                    </a:lnTo>
                    <a:cubicBezTo>
                      <a:pt x="0" y="33157"/>
                      <a:pt x="4754" y="21679"/>
                      <a:pt x="13217" y="13217"/>
                    </a:cubicBezTo>
                    <a:cubicBezTo>
                      <a:pt x="21679" y="4754"/>
                      <a:pt x="33157" y="0"/>
                      <a:pt x="45125" y="0"/>
                    </a:cubicBezTo>
                    <a:close/>
                  </a:path>
                </a:pathLst>
              </a:custGeom>
              <a:solidFill>
                <a:srgbClr val="E1DEF5">
                  <a:alpha val="49804"/>
                </a:srgbClr>
              </a:solidFill>
              <a:ln w="47625" cap="rnd">
                <a:solidFill>
                  <a:srgbClr val="330099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942487" cy="1528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4038130" y="5356134"/>
              <a:ext cx="2167867" cy="629045"/>
            </a:xfrm>
            <a:custGeom>
              <a:avLst/>
              <a:gdLst/>
              <a:ahLst/>
              <a:cxnLst/>
              <a:rect l="l" t="t" r="r" b="b"/>
              <a:pathLst>
                <a:path w="2167867" h="629045">
                  <a:moveTo>
                    <a:pt x="0" y="0"/>
                  </a:moveTo>
                  <a:lnTo>
                    <a:pt x="2167867" y="0"/>
                  </a:lnTo>
                  <a:lnTo>
                    <a:pt x="2167867" y="629046"/>
                  </a:lnTo>
                  <a:lnTo>
                    <a:pt x="0" y="62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487311" y="3117733"/>
              <a:ext cx="2090876" cy="784142"/>
            </a:xfrm>
            <a:custGeom>
              <a:avLst/>
              <a:gdLst/>
              <a:ahLst/>
              <a:cxnLst/>
              <a:rect l="l" t="t" r="r" b="b"/>
              <a:pathLst>
                <a:path w="2090876" h="784142">
                  <a:moveTo>
                    <a:pt x="0" y="0"/>
                  </a:moveTo>
                  <a:lnTo>
                    <a:pt x="2090876" y="0"/>
                  </a:lnTo>
                  <a:lnTo>
                    <a:pt x="2090876" y="784142"/>
                  </a:lnTo>
                  <a:lnTo>
                    <a:pt x="0" y="784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21920" b="-2740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06935" y="1569159"/>
              <a:ext cx="2692703" cy="877013"/>
            </a:xfrm>
            <a:custGeom>
              <a:avLst/>
              <a:gdLst/>
              <a:ahLst/>
              <a:cxnLst/>
              <a:rect l="l" t="t" r="r" b="b"/>
              <a:pathLst>
                <a:path w="2692703" h="877013">
                  <a:moveTo>
                    <a:pt x="0" y="0"/>
                  </a:moveTo>
                  <a:lnTo>
                    <a:pt x="2692704" y="0"/>
                  </a:lnTo>
                  <a:lnTo>
                    <a:pt x="2692704" y="877013"/>
                  </a:lnTo>
                  <a:lnTo>
                    <a:pt x="0" y="877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51529" y="3086509"/>
              <a:ext cx="2026182" cy="846591"/>
            </a:xfrm>
            <a:custGeom>
              <a:avLst/>
              <a:gdLst/>
              <a:ahLst/>
              <a:cxnLst/>
              <a:rect l="l" t="t" r="r" b="b"/>
              <a:pathLst>
                <a:path w="2026182" h="846591">
                  <a:moveTo>
                    <a:pt x="0" y="0"/>
                  </a:moveTo>
                  <a:lnTo>
                    <a:pt x="2026182" y="0"/>
                  </a:lnTo>
                  <a:lnTo>
                    <a:pt x="2026182" y="846591"/>
                  </a:lnTo>
                  <a:lnTo>
                    <a:pt x="0" y="846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16383" b="-1764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4295499" y="506618"/>
              <a:ext cx="1653129" cy="1159658"/>
            </a:xfrm>
            <a:custGeom>
              <a:avLst/>
              <a:gdLst/>
              <a:ahLst/>
              <a:cxnLst/>
              <a:rect l="l" t="t" r="r" b="b"/>
              <a:pathLst>
                <a:path w="1653129" h="1159658">
                  <a:moveTo>
                    <a:pt x="0" y="0"/>
                  </a:moveTo>
                  <a:lnTo>
                    <a:pt x="1653129" y="0"/>
                  </a:lnTo>
                  <a:lnTo>
                    <a:pt x="1653129" y="1159658"/>
                  </a:lnTo>
                  <a:lnTo>
                    <a:pt x="0" y="115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560790" y="506618"/>
              <a:ext cx="1817958" cy="1018057"/>
            </a:xfrm>
            <a:custGeom>
              <a:avLst/>
              <a:gdLst/>
              <a:ahLst/>
              <a:cxnLst/>
              <a:rect l="l" t="t" r="r" b="b"/>
              <a:pathLst>
                <a:path w="1817958" h="1018057">
                  <a:moveTo>
                    <a:pt x="0" y="0"/>
                  </a:moveTo>
                  <a:lnTo>
                    <a:pt x="1817958" y="0"/>
                  </a:lnTo>
                  <a:lnTo>
                    <a:pt x="1817958" y="1018057"/>
                  </a:lnTo>
                  <a:lnTo>
                    <a:pt x="0" y="101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930160" y="2611464"/>
              <a:ext cx="2361322" cy="819425"/>
            </a:xfrm>
            <a:custGeom>
              <a:avLst/>
              <a:gdLst/>
              <a:ahLst/>
              <a:cxnLst/>
              <a:rect l="l" t="t" r="r" b="b"/>
              <a:pathLst>
                <a:path w="2361322" h="819425">
                  <a:moveTo>
                    <a:pt x="0" y="0"/>
                  </a:moveTo>
                  <a:lnTo>
                    <a:pt x="2361322" y="0"/>
                  </a:lnTo>
                  <a:lnTo>
                    <a:pt x="2361322" y="819425"/>
                  </a:lnTo>
                  <a:lnTo>
                    <a:pt x="0" y="81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87647" b="-10052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03616" y="3724988"/>
              <a:ext cx="2099343" cy="874726"/>
            </a:xfrm>
            <a:custGeom>
              <a:avLst/>
              <a:gdLst/>
              <a:ahLst/>
              <a:cxnLst/>
              <a:rect l="l" t="t" r="r" b="b"/>
              <a:pathLst>
                <a:path w="2099343" h="874726">
                  <a:moveTo>
                    <a:pt x="0" y="0"/>
                  </a:moveTo>
                  <a:lnTo>
                    <a:pt x="2099342" y="0"/>
                  </a:lnTo>
                  <a:lnTo>
                    <a:pt x="2099342" y="874726"/>
                  </a:lnTo>
                  <a:lnTo>
                    <a:pt x="0" y="874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476106" y="1964047"/>
              <a:ext cx="2058181" cy="647418"/>
            </a:xfrm>
            <a:custGeom>
              <a:avLst/>
              <a:gdLst/>
              <a:ahLst/>
              <a:cxnLst/>
              <a:rect l="l" t="t" r="r" b="b"/>
              <a:pathLst>
                <a:path w="2058181" h="647418">
                  <a:moveTo>
                    <a:pt x="0" y="0"/>
                  </a:moveTo>
                  <a:lnTo>
                    <a:pt x="2058181" y="0"/>
                  </a:lnTo>
                  <a:lnTo>
                    <a:pt x="2058181" y="647417"/>
                  </a:lnTo>
                  <a:lnTo>
                    <a:pt x="0" y="647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37072" b="-2982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478700" y="2007666"/>
              <a:ext cx="2616406" cy="808413"/>
            </a:xfrm>
            <a:custGeom>
              <a:avLst/>
              <a:gdLst/>
              <a:ahLst/>
              <a:cxnLst/>
              <a:rect l="l" t="t" r="r" b="b"/>
              <a:pathLst>
                <a:path w="2616406" h="808413">
                  <a:moveTo>
                    <a:pt x="0" y="0"/>
                  </a:moveTo>
                  <a:lnTo>
                    <a:pt x="2616406" y="0"/>
                  </a:lnTo>
                  <a:lnTo>
                    <a:pt x="2616406" y="808412"/>
                  </a:lnTo>
                  <a:lnTo>
                    <a:pt x="0" y="808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t="-14211" b="-152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98602" y="4955314"/>
              <a:ext cx="2501037" cy="506508"/>
            </a:xfrm>
            <a:custGeom>
              <a:avLst/>
              <a:gdLst/>
              <a:ahLst/>
              <a:cxnLst/>
              <a:rect l="l" t="t" r="r" b="b"/>
              <a:pathLst>
                <a:path w="2501037" h="506508">
                  <a:moveTo>
                    <a:pt x="0" y="0"/>
                  </a:moveTo>
                  <a:lnTo>
                    <a:pt x="2501037" y="0"/>
                  </a:lnTo>
                  <a:lnTo>
                    <a:pt x="2501037" y="506509"/>
                  </a:lnTo>
                  <a:lnTo>
                    <a:pt x="0" y="506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01282" b="-7646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38306" y="506618"/>
              <a:ext cx="3145031" cy="712758"/>
            </a:xfrm>
            <a:custGeom>
              <a:avLst/>
              <a:gdLst/>
              <a:ahLst/>
              <a:cxnLst/>
              <a:rect l="l" t="t" r="r" b="b"/>
              <a:pathLst>
                <a:path w="3145031" h="712758">
                  <a:moveTo>
                    <a:pt x="0" y="0"/>
                  </a:moveTo>
                  <a:lnTo>
                    <a:pt x="3145031" y="0"/>
                  </a:lnTo>
                  <a:lnTo>
                    <a:pt x="3145031" y="712758"/>
                  </a:lnTo>
                  <a:lnTo>
                    <a:pt x="0" y="712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74661" b="-7354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296811" y="4362633"/>
              <a:ext cx="2230129" cy="768609"/>
            </a:xfrm>
            <a:custGeom>
              <a:avLst/>
              <a:gdLst/>
              <a:ahLst/>
              <a:cxnLst/>
              <a:rect l="l" t="t" r="r" b="b"/>
              <a:pathLst>
                <a:path w="2230129" h="768609">
                  <a:moveTo>
                    <a:pt x="0" y="0"/>
                  </a:moveTo>
                  <a:lnTo>
                    <a:pt x="2230129" y="0"/>
                  </a:lnTo>
                  <a:lnTo>
                    <a:pt x="2230129" y="768608"/>
                  </a:lnTo>
                  <a:lnTo>
                    <a:pt x="0" y="768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3521108" y="4171590"/>
              <a:ext cx="2356602" cy="841644"/>
            </a:xfrm>
            <a:custGeom>
              <a:avLst/>
              <a:gdLst/>
              <a:ahLst/>
              <a:cxnLst/>
              <a:rect l="l" t="t" r="r" b="b"/>
              <a:pathLst>
                <a:path w="2356602" h="841644">
                  <a:moveTo>
                    <a:pt x="0" y="0"/>
                  </a:moveTo>
                  <a:lnTo>
                    <a:pt x="2356603" y="0"/>
                  </a:lnTo>
                  <a:lnTo>
                    <a:pt x="2356603" y="841644"/>
                  </a:lnTo>
                  <a:lnTo>
                    <a:pt x="0" y="841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4983" t="-50294" r="-3180" b="-5124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12340" y="6029225"/>
              <a:ext cx="3439189" cy="574759"/>
            </a:xfrm>
            <a:custGeom>
              <a:avLst/>
              <a:gdLst/>
              <a:ahLst/>
              <a:cxnLst/>
              <a:rect l="l" t="t" r="r" b="b"/>
              <a:pathLst>
                <a:path w="3439189" h="574759">
                  <a:moveTo>
                    <a:pt x="0" y="0"/>
                  </a:moveTo>
                  <a:lnTo>
                    <a:pt x="3439189" y="0"/>
                  </a:lnTo>
                  <a:lnTo>
                    <a:pt x="3439189" y="574759"/>
                  </a:lnTo>
                  <a:lnTo>
                    <a:pt x="0" y="574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t="-122735" b="-1138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487881" y="5499360"/>
              <a:ext cx="1963775" cy="1104624"/>
            </a:xfrm>
            <a:custGeom>
              <a:avLst/>
              <a:gdLst/>
              <a:ahLst/>
              <a:cxnLst/>
              <a:rect l="l" t="t" r="r" b="b"/>
              <a:pathLst>
                <a:path w="1963775" h="1104624">
                  <a:moveTo>
                    <a:pt x="0" y="0"/>
                  </a:moveTo>
                  <a:lnTo>
                    <a:pt x="1963776" y="0"/>
                  </a:lnTo>
                  <a:lnTo>
                    <a:pt x="1963776" y="1104624"/>
                  </a:lnTo>
                  <a:lnTo>
                    <a:pt x="0" y="1104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715216" y="3010499"/>
            <a:ext cx="6427302" cy="42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More than 75 integrations with your data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1824154"/>
            <a:ext cx="13821531" cy="54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2"/>
              </a:lnSpc>
            </a:pPr>
            <a:r>
              <a:rPr lang="en-US" sz="3173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Curation of AI in One Platform: No-Code Chat, Workflows, and Agents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942975"/>
            <a:ext cx="408545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Is Hatz?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27804" y="3010499"/>
            <a:ext cx="6929789" cy="42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More than 70 Secure AI Models in one place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00065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problems to solve for first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55227"/>
            <a:ext cx="11117558" cy="43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Important to move quick</a:t>
            </a:r>
          </a:p>
        </p:txBody>
      </p:sp>
      <p:sp>
        <p:nvSpPr>
          <p:cNvPr id="5" name="Freeform 5"/>
          <p:cNvSpPr/>
          <p:nvPr/>
        </p:nvSpPr>
        <p:spPr>
          <a:xfrm>
            <a:off x="5751431" y="4215393"/>
            <a:ext cx="380068" cy="542954"/>
          </a:xfrm>
          <a:custGeom>
            <a:avLst/>
            <a:gdLst/>
            <a:ahLst/>
            <a:cxnLst/>
            <a:rect l="l" t="t" r="r" b="b"/>
            <a:pathLst>
              <a:path w="380068" h="542954">
                <a:moveTo>
                  <a:pt x="0" y="0"/>
                </a:moveTo>
                <a:lnTo>
                  <a:pt x="380068" y="0"/>
                </a:lnTo>
                <a:lnTo>
                  <a:pt x="380068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64746" y="4972021"/>
            <a:ext cx="2353438" cy="59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Security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3179" y="5940072"/>
            <a:ext cx="4536572" cy="117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7"/>
              </a:lnSpc>
            </a:pPr>
            <a:r>
              <a:rPr lang="en-US" sz="225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Shadow AI is already happening. Employees use free tools and risk exposing sensitive data.</a:t>
            </a:r>
          </a:p>
        </p:txBody>
      </p:sp>
      <p:sp>
        <p:nvSpPr>
          <p:cNvPr id="8" name="Freeform 8"/>
          <p:cNvSpPr/>
          <p:nvPr/>
        </p:nvSpPr>
        <p:spPr>
          <a:xfrm>
            <a:off x="11594460" y="4225457"/>
            <a:ext cx="920261" cy="542954"/>
          </a:xfrm>
          <a:custGeom>
            <a:avLst/>
            <a:gdLst/>
            <a:ahLst/>
            <a:cxnLst/>
            <a:rect l="l" t="t" r="r" b="b"/>
            <a:pathLst>
              <a:path w="920261" h="542954">
                <a:moveTo>
                  <a:pt x="0" y="0"/>
                </a:moveTo>
                <a:lnTo>
                  <a:pt x="920261" y="0"/>
                </a:lnTo>
                <a:lnTo>
                  <a:pt x="920261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507695" y="4982263"/>
            <a:ext cx="3093793" cy="59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94361" y="5950314"/>
            <a:ext cx="5120460" cy="116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8"/>
              </a:lnSpc>
            </a:pPr>
            <a:r>
              <a:rPr lang="en-US" sz="225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Even if you have AI access, the challenge is getting the whole team to actually use it effectively.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2372060" cy="72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3"/>
              </a:lnSpc>
            </a:pPr>
            <a:r>
              <a:rPr lang="en-US" sz="4209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The Risk of Doing Nothing is Too Big to Ignore</a:t>
            </a:r>
          </a:p>
        </p:txBody>
      </p:sp>
      <p:sp>
        <p:nvSpPr>
          <p:cNvPr id="3" name="Freeform 3"/>
          <p:cNvSpPr/>
          <p:nvPr/>
        </p:nvSpPr>
        <p:spPr>
          <a:xfrm>
            <a:off x="15978036" y="1022535"/>
            <a:ext cx="1281264" cy="515709"/>
          </a:xfrm>
          <a:custGeom>
            <a:avLst/>
            <a:gdLst/>
            <a:ahLst/>
            <a:cxnLst/>
            <a:rect l="l" t="t" r="r" b="b"/>
            <a:pathLst>
              <a:path w="1281264" h="515709">
                <a:moveTo>
                  <a:pt x="0" y="0"/>
                </a:moveTo>
                <a:lnTo>
                  <a:pt x="1281264" y="0"/>
                </a:lnTo>
                <a:lnTo>
                  <a:pt x="1281264" y="515709"/>
                </a:lnTo>
                <a:lnTo>
                  <a:pt x="0" y="515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251161" y="2557978"/>
            <a:ext cx="13785677" cy="4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Your employees are already using AI. The question is whether it’s approved.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3508603"/>
            <a:ext cx="3932003" cy="4884016"/>
            <a:chOff x="0" y="0"/>
            <a:chExt cx="1551907" cy="1927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1907" cy="1927653"/>
            </a:xfrm>
            <a:custGeom>
              <a:avLst/>
              <a:gdLst/>
              <a:ahLst/>
              <a:cxnLst/>
              <a:rect l="l" t="t" r="r" b="b"/>
              <a:pathLst>
                <a:path w="1551907" h="1927653">
                  <a:moveTo>
                    <a:pt x="39379" y="0"/>
                  </a:moveTo>
                  <a:lnTo>
                    <a:pt x="1512528" y="0"/>
                  </a:lnTo>
                  <a:cubicBezTo>
                    <a:pt x="1534276" y="0"/>
                    <a:pt x="1551907" y="17631"/>
                    <a:pt x="1551907" y="39379"/>
                  </a:cubicBezTo>
                  <a:lnTo>
                    <a:pt x="1551907" y="1888274"/>
                  </a:lnTo>
                  <a:cubicBezTo>
                    <a:pt x="1551907" y="1910023"/>
                    <a:pt x="1534276" y="1927653"/>
                    <a:pt x="1512528" y="1927653"/>
                  </a:cubicBezTo>
                  <a:lnTo>
                    <a:pt x="39379" y="1927653"/>
                  </a:lnTo>
                  <a:cubicBezTo>
                    <a:pt x="17631" y="1927653"/>
                    <a:pt x="0" y="1910023"/>
                    <a:pt x="0" y="1888274"/>
                  </a:cubicBezTo>
                  <a:lnTo>
                    <a:pt x="0" y="39379"/>
                  </a:lnTo>
                  <a:cubicBezTo>
                    <a:pt x="0" y="17631"/>
                    <a:pt x="17631" y="0"/>
                    <a:pt x="39379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9050" cap="sq">
              <a:solidFill>
                <a:srgbClr val="330099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51907" cy="196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3729" y="4531640"/>
            <a:ext cx="2061944" cy="64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We see it. </a:t>
            </a:r>
          </a:p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You should too.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0646" y="5462136"/>
            <a:ext cx="2968110" cy="248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We have visibility across customer environments and see </a:t>
            </a:r>
            <a:r>
              <a:rPr lang="en-US" sz="1669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Shadow AI tools are already being used</a:t>
            </a: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without your knowledge.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This creates real risk.</a:t>
            </a: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Sensitive company, customer, and financial data can be exposed.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782779" y="3955677"/>
            <a:ext cx="466730" cy="394387"/>
          </a:xfrm>
          <a:custGeom>
            <a:avLst/>
            <a:gdLst/>
            <a:ahLst/>
            <a:cxnLst/>
            <a:rect l="l" t="t" r="r" b="b"/>
            <a:pathLst>
              <a:path w="466730" h="394387">
                <a:moveTo>
                  <a:pt x="0" y="0"/>
                </a:moveTo>
                <a:lnTo>
                  <a:pt x="466729" y="0"/>
                </a:lnTo>
                <a:lnTo>
                  <a:pt x="466729" y="394387"/>
                </a:lnTo>
                <a:lnTo>
                  <a:pt x="0" y="3943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128056" y="3508603"/>
            <a:ext cx="3932003" cy="4884016"/>
            <a:chOff x="0" y="0"/>
            <a:chExt cx="1551907" cy="19276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1907" cy="1927653"/>
            </a:xfrm>
            <a:custGeom>
              <a:avLst/>
              <a:gdLst/>
              <a:ahLst/>
              <a:cxnLst/>
              <a:rect l="l" t="t" r="r" b="b"/>
              <a:pathLst>
                <a:path w="1551907" h="1927653">
                  <a:moveTo>
                    <a:pt x="39379" y="0"/>
                  </a:moveTo>
                  <a:lnTo>
                    <a:pt x="1512528" y="0"/>
                  </a:lnTo>
                  <a:cubicBezTo>
                    <a:pt x="1534276" y="0"/>
                    <a:pt x="1551907" y="17631"/>
                    <a:pt x="1551907" y="39379"/>
                  </a:cubicBezTo>
                  <a:lnTo>
                    <a:pt x="1551907" y="1888274"/>
                  </a:lnTo>
                  <a:cubicBezTo>
                    <a:pt x="1551907" y="1910023"/>
                    <a:pt x="1534276" y="1927653"/>
                    <a:pt x="1512528" y="1927653"/>
                  </a:cubicBezTo>
                  <a:lnTo>
                    <a:pt x="39379" y="1927653"/>
                  </a:lnTo>
                  <a:cubicBezTo>
                    <a:pt x="17631" y="1927653"/>
                    <a:pt x="0" y="1910023"/>
                    <a:pt x="0" y="1888274"/>
                  </a:cubicBezTo>
                  <a:lnTo>
                    <a:pt x="0" y="39379"/>
                  </a:lnTo>
                  <a:cubicBezTo>
                    <a:pt x="0" y="17631"/>
                    <a:pt x="17631" y="0"/>
                    <a:pt x="39379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19050" cap="sq">
              <a:solidFill>
                <a:srgbClr val="330099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51907" cy="196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860693" y="3921839"/>
            <a:ext cx="466730" cy="462062"/>
          </a:xfrm>
          <a:custGeom>
            <a:avLst/>
            <a:gdLst/>
            <a:ahLst/>
            <a:cxnLst/>
            <a:rect l="l" t="t" r="r" b="b"/>
            <a:pathLst>
              <a:path w="466730" h="462062">
                <a:moveTo>
                  <a:pt x="0" y="0"/>
                </a:moveTo>
                <a:lnTo>
                  <a:pt x="466729" y="0"/>
                </a:lnTo>
                <a:lnTo>
                  <a:pt x="466729" y="462063"/>
                </a:lnTo>
                <a:lnTo>
                  <a:pt x="0" y="462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157571" y="4531640"/>
            <a:ext cx="1872973" cy="64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You have a</a:t>
            </a:r>
          </a:p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responsbility.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5726" y="5585442"/>
            <a:ext cx="2856662" cy="223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Medium"/>
                <a:ea typeface="Dazzed Medium"/>
                <a:cs typeface="Dazzed Medium"/>
                <a:sym typeface="Dazzed Medium"/>
              </a:rPr>
              <a:t>You've worked hard to protect your business.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F5F7FF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Ignoring unauthorized AI usage is a major risk and liability.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F5F7FF"/>
              </a:solidFill>
              <a:latin typeface="Dazzed Semi-Bold"/>
              <a:ea typeface="Dazzed Semi-Bold"/>
              <a:cs typeface="Dazzed Semi-Bold"/>
              <a:sym typeface="Dazzed Semi-Bold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Medium"/>
                <a:ea typeface="Dazzed Medium"/>
                <a:cs typeface="Dazzed Medium"/>
                <a:sym typeface="Dazzed Medium"/>
              </a:rPr>
              <a:t>Your customers are counting on you to act.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27941" y="3508603"/>
            <a:ext cx="3932003" cy="4884016"/>
            <a:chOff x="0" y="0"/>
            <a:chExt cx="1551907" cy="19276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51907" cy="1927653"/>
            </a:xfrm>
            <a:custGeom>
              <a:avLst/>
              <a:gdLst/>
              <a:ahLst/>
              <a:cxnLst/>
              <a:rect l="l" t="t" r="r" b="b"/>
              <a:pathLst>
                <a:path w="1551907" h="1927653">
                  <a:moveTo>
                    <a:pt x="39379" y="0"/>
                  </a:moveTo>
                  <a:lnTo>
                    <a:pt x="1512528" y="0"/>
                  </a:lnTo>
                  <a:cubicBezTo>
                    <a:pt x="1534276" y="0"/>
                    <a:pt x="1551907" y="17631"/>
                    <a:pt x="1551907" y="39379"/>
                  </a:cubicBezTo>
                  <a:lnTo>
                    <a:pt x="1551907" y="1888274"/>
                  </a:lnTo>
                  <a:cubicBezTo>
                    <a:pt x="1551907" y="1910023"/>
                    <a:pt x="1534276" y="1927653"/>
                    <a:pt x="1512528" y="1927653"/>
                  </a:cubicBezTo>
                  <a:lnTo>
                    <a:pt x="39379" y="1927653"/>
                  </a:lnTo>
                  <a:cubicBezTo>
                    <a:pt x="17631" y="1927653"/>
                    <a:pt x="0" y="1910023"/>
                    <a:pt x="0" y="1888274"/>
                  </a:cubicBezTo>
                  <a:lnTo>
                    <a:pt x="0" y="39379"/>
                  </a:lnTo>
                  <a:cubicBezTo>
                    <a:pt x="0" y="17631"/>
                    <a:pt x="17631" y="0"/>
                    <a:pt x="39379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9050" cap="sq">
              <a:solidFill>
                <a:srgbClr val="330099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51907" cy="196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94646" y="4690669"/>
            <a:ext cx="1798592" cy="32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Take Action 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64909" y="5514259"/>
            <a:ext cx="2968110" cy="223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We're enabling a secure, approved AI platform for all your employees.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330099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Backed by a clear AI policy, Hatz is designed to </a:t>
            </a:r>
            <a:r>
              <a:rPr lang="en-US" sz="1669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reduce the risk</a:t>
            </a: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of data leaving your organization, while still </a:t>
            </a:r>
            <a:r>
              <a:rPr lang="en-US" sz="1669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empowering your team</a:t>
            </a:r>
            <a:r>
              <a:rPr lang="en-US" sz="166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327297" y="3508603"/>
            <a:ext cx="3932003" cy="4884016"/>
            <a:chOff x="0" y="0"/>
            <a:chExt cx="1551907" cy="1927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51907" cy="1927653"/>
            </a:xfrm>
            <a:custGeom>
              <a:avLst/>
              <a:gdLst/>
              <a:ahLst/>
              <a:cxnLst/>
              <a:rect l="l" t="t" r="r" b="b"/>
              <a:pathLst>
                <a:path w="1551907" h="1927653">
                  <a:moveTo>
                    <a:pt x="39379" y="0"/>
                  </a:moveTo>
                  <a:lnTo>
                    <a:pt x="1512528" y="0"/>
                  </a:lnTo>
                  <a:cubicBezTo>
                    <a:pt x="1534276" y="0"/>
                    <a:pt x="1551907" y="17631"/>
                    <a:pt x="1551907" y="39379"/>
                  </a:cubicBezTo>
                  <a:lnTo>
                    <a:pt x="1551907" y="1888274"/>
                  </a:lnTo>
                  <a:cubicBezTo>
                    <a:pt x="1551907" y="1910023"/>
                    <a:pt x="1534276" y="1927653"/>
                    <a:pt x="1512528" y="1927653"/>
                  </a:cubicBezTo>
                  <a:lnTo>
                    <a:pt x="39379" y="1927653"/>
                  </a:lnTo>
                  <a:cubicBezTo>
                    <a:pt x="17631" y="1927653"/>
                    <a:pt x="0" y="1910023"/>
                    <a:pt x="0" y="1888274"/>
                  </a:cubicBezTo>
                  <a:lnTo>
                    <a:pt x="0" y="39379"/>
                  </a:lnTo>
                  <a:cubicBezTo>
                    <a:pt x="0" y="17631"/>
                    <a:pt x="17631" y="0"/>
                    <a:pt x="39379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19050" cap="sq">
              <a:solidFill>
                <a:srgbClr val="330099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551907" cy="196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136346" y="4531640"/>
            <a:ext cx="2313906" cy="64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Simple to adopt.</a:t>
            </a:r>
          </a:p>
          <a:p>
            <a:pPr algn="ctr">
              <a:lnSpc>
                <a:spcPts val="2515"/>
              </a:lnSpc>
            </a:pPr>
            <a:r>
              <a:rPr lang="en-US" sz="2226" b="1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Easy to evaluate.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64968" y="5461273"/>
            <a:ext cx="2856662" cy="248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Medium"/>
                <a:ea typeface="Dazzed Medium"/>
                <a:cs typeface="Dazzed Medium"/>
                <a:sym typeface="Dazzed Medium"/>
              </a:rPr>
              <a:t>A 30-day no-charge evaluation, with access to multiple leading AI models.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F5F7FF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Medium"/>
                <a:ea typeface="Dazzed Medium"/>
                <a:cs typeface="Dazzed Medium"/>
                <a:sym typeface="Dazzed Medium"/>
              </a:rPr>
              <a:t>Your team can experience the value firsthand.</a:t>
            </a:r>
          </a:p>
          <a:p>
            <a:pPr algn="l">
              <a:lnSpc>
                <a:spcPts val="2003"/>
              </a:lnSpc>
            </a:pPr>
            <a:endParaRPr lang="en-US" sz="1669" b="1">
              <a:solidFill>
                <a:srgbClr val="F5F7FF"/>
              </a:solidFill>
              <a:latin typeface="Dazzed Medium"/>
              <a:ea typeface="Dazzed Medium"/>
              <a:cs typeface="Dazzed Medium"/>
              <a:sym typeface="Dazzed Medium"/>
            </a:endParaRPr>
          </a:p>
          <a:p>
            <a:pPr algn="l">
              <a:lnSpc>
                <a:spcPts val="2003"/>
              </a:lnSpc>
            </a:pPr>
            <a:r>
              <a:rPr lang="en-US" sz="1669" b="1">
                <a:solidFill>
                  <a:srgbClr val="F5F7FF"/>
                </a:solidFill>
                <a:latin typeface="Dazzed Medium"/>
                <a:ea typeface="Dazzed Medium"/>
                <a:cs typeface="Dazzed Medium"/>
                <a:sym typeface="Dazzed Medium"/>
              </a:rPr>
              <a:t>If you choose not to proceed, we'll simply ask you to sign a waiver.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51161" y="8870767"/>
            <a:ext cx="13785677" cy="4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Don't leave your data exposed. Let's turn on secure AI and protect what you've built.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916337" y="3921839"/>
            <a:ext cx="555212" cy="539943"/>
          </a:xfrm>
          <a:custGeom>
            <a:avLst/>
            <a:gdLst/>
            <a:ahLst/>
            <a:cxnLst/>
            <a:rect l="l" t="t" r="r" b="b"/>
            <a:pathLst>
              <a:path w="555212" h="539943">
                <a:moveTo>
                  <a:pt x="0" y="0"/>
                </a:moveTo>
                <a:lnTo>
                  <a:pt x="555211" y="0"/>
                </a:lnTo>
                <a:lnTo>
                  <a:pt x="555211" y="539944"/>
                </a:lnTo>
                <a:lnTo>
                  <a:pt x="0" y="5399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5064944" y="3878848"/>
            <a:ext cx="471216" cy="471216"/>
          </a:xfrm>
          <a:custGeom>
            <a:avLst/>
            <a:gdLst/>
            <a:ahLst/>
            <a:cxnLst/>
            <a:rect l="l" t="t" r="r" b="b"/>
            <a:pathLst>
              <a:path w="471216" h="471216">
                <a:moveTo>
                  <a:pt x="0" y="0"/>
                </a:moveTo>
                <a:lnTo>
                  <a:pt x="471216" y="0"/>
                </a:lnTo>
                <a:lnTo>
                  <a:pt x="471216" y="471216"/>
                </a:lnTo>
                <a:lnTo>
                  <a:pt x="0" y="471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29741" y="3176194"/>
            <a:ext cx="5316570" cy="60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3"/>
              </a:lnSpc>
              <a:spcBef>
                <a:spcPct val="0"/>
              </a:spcBef>
            </a:pPr>
            <a:r>
              <a:rPr lang="en-US" sz="3531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</a:t>
            </a:r>
            <a:r>
              <a:rPr lang="en-US" sz="3531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solve</a:t>
            </a:r>
            <a:r>
              <a:rPr lang="en-US" sz="3531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29741" y="5303745"/>
            <a:ext cx="4543193" cy="1730861"/>
            <a:chOff x="0" y="0"/>
            <a:chExt cx="1196561" cy="455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6561" cy="455865"/>
            </a:xfrm>
            <a:custGeom>
              <a:avLst/>
              <a:gdLst/>
              <a:ahLst/>
              <a:cxnLst/>
              <a:rect l="l" t="t" r="r" b="b"/>
              <a:pathLst>
                <a:path w="1196561" h="455865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E1DE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29741" y="4529854"/>
            <a:ext cx="755301" cy="46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sz="268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4061" y="5780392"/>
            <a:ext cx="3234552" cy="72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sz="2067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Secure AI environment for all your team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432685" y="5303745"/>
            <a:ext cx="4182018" cy="1730861"/>
            <a:chOff x="0" y="0"/>
            <a:chExt cx="1101437" cy="455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1437" cy="455865"/>
            </a:xfrm>
            <a:custGeom>
              <a:avLst/>
              <a:gdLst/>
              <a:ahLst/>
              <a:cxnLst/>
              <a:rect l="l" t="t" r="r" b="b"/>
              <a:pathLst>
                <a:path w="1101437" h="455865">
                  <a:moveTo>
                    <a:pt x="37025" y="0"/>
                  </a:moveTo>
                  <a:lnTo>
                    <a:pt x="1064412" y="0"/>
                  </a:lnTo>
                  <a:cubicBezTo>
                    <a:pt x="1084860" y="0"/>
                    <a:pt x="1101437" y="16577"/>
                    <a:pt x="1101437" y="37025"/>
                  </a:cubicBezTo>
                  <a:lnTo>
                    <a:pt x="1101437" y="418840"/>
                  </a:lnTo>
                  <a:cubicBezTo>
                    <a:pt x="1101437" y="439288"/>
                    <a:pt x="1084860" y="455865"/>
                    <a:pt x="1064412" y="455865"/>
                  </a:cubicBezTo>
                  <a:lnTo>
                    <a:pt x="37025" y="455865"/>
                  </a:lnTo>
                  <a:cubicBezTo>
                    <a:pt x="16577" y="455865"/>
                    <a:pt x="0" y="439288"/>
                    <a:pt x="0" y="418840"/>
                  </a:cubicBezTo>
                  <a:lnTo>
                    <a:pt x="0" y="37025"/>
                  </a:lnTo>
                  <a:cubicBezTo>
                    <a:pt x="0" y="16577"/>
                    <a:pt x="16577" y="0"/>
                    <a:pt x="37025" y="0"/>
                  </a:cubicBezTo>
                  <a:close/>
                </a:path>
              </a:pathLst>
            </a:custGeom>
            <a:solidFill>
              <a:srgbClr val="E1DE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01437" cy="52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32685" y="4529854"/>
            <a:ext cx="755301" cy="46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sz="268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32685" y="5763180"/>
            <a:ext cx="4182018" cy="72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Track adoption 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sz="2067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and usage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871878" y="5303745"/>
            <a:ext cx="5786381" cy="1730861"/>
            <a:chOff x="0" y="0"/>
            <a:chExt cx="1523985" cy="4558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3985" cy="455865"/>
            </a:xfrm>
            <a:custGeom>
              <a:avLst/>
              <a:gdLst/>
              <a:ahLst/>
              <a:cxnLst/>
              <a:rect l="l" t="t" r="r" b="b"/>
              <a:pathLst>
                <a:path w="1523985" h="455865">
                  <a:moveTo>
                    <a:pt x="26759" y="0"/>
                  </a:moveTo>
                  <a:lnTo>
                    <a:pt x="1497226" y="0"/>
                  </a:lnTo>
                  <a:cubicBezTo>
                    <a:pt x="1504323" y="0"/>
                    <a:pt x="1511129" y="2819"/>
                    <a:pt x="1516148" y="7838"/>
                  </a:cubicBezTo>
                  <a:cubicBezTo>
                    <a:pt x="1521166" y="12856"/>
                    <a:pt x="1523985" y="19662"/>
                    <a:pt x="1523985" y="26759"/>
                  </a:cubicBezTo>
                  <a:lnTo>
                    <a:pt x="1523985" y="429105"/>
                  </a:lnTo>
                  <a:cubicBezTo>
                    <a:pt x="1523985" y="436202"/>
                    <a:pt x="1521166" y="443009"/>
                    <a:pt x="1516148" y="448027"/>
                  </a:cubicBezTo>
                  <a:cubicBezTo>
                    <a:pt x="1511129" y="453045"/>
                    <a:pt x="1504323" y="455865"/>
                    <a:pt x="1497226" y="455865"/>
                  </a:cubicBezTo>
                  <a:lnTo>
                    <a:pt x="26759" y="455865"/>
                  </a:lnTo>
                  <a:cubicBezTo>
                    <a:pt x="19662" y="455865"/>
                    <a:pt x="12856" y="453045"/>
                    <a:pt x="7838" y="448027"/>
                  </a:cubicBezTo>
                  <a:cubicBezTo>
                    <a:pt x="2819" y="443009"/>
                    <a:pt x="0" y="436202"/>
                    <a:pt x="0" y="429105"/>
                  </a:cubicBezTo>
                  <a:lnTo>
                    <a:pt x="0" y="26759"/>
                  </a:lnTo>
                  <a:cubicBezTo>
                    <a:pt x="0" y="19662"/>
                    <a:pt x="2819" y="12856"/>
                    <a:pt x="7838" y="7838"/>
                  </a:cubicBezTo>
                  <a:cubicBezTo>
                    <a:pt x="12856" y="2819"/>
                    <a:pt x="19662" y="0"/>
                    <a:pt x="26759" y="0"/>
                  </a:cubicBezTo>
                  <a:close/>
                </a:path>
              </a:pathLst>
            </a:custGeom>
            <a:solidFill>
              <a:srgbClr val="E1DE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523985" cy="52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871878" y="4529854"/>
            <a:ext cx="755301" cy="46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sz="268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40314" y="5763180"/>
            <a:ext cx="4649508" cy="72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sz="2067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Education and use-case development for real business value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36810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We Think About AI Adoption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72779" y="8056923"/>
            <a:ext cx="15142441" cy="1201377"/>
            <a:chOff x="0" y="0"/>
            <a:chExt cx="2167467" cy="171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67" cy="171963"/>
            </a:xfrm>
            <a:custGeom>
              <a:avLst/>
              <a:gdLst/>
              <a:ahLst/>
              <a:cxnLst/>
              <a:rect l="l" t="t" r="r" b="b"/>
              <a:pathLst>
                <a:path w="2167467" h="171963">
                  <a:moveTo>
                    <a:pt x="6135" y="0"/>
                  </a:moveTo>
                  <a:lnTo>
                    <a:pt x="2161331" y="0"/>
                  </a:lnTo>
                  <a:cubicBezTo>
                    <a:pt x="2164720" y="0"/>
                    <a:pt x="2167467" y="2747"/>
                    <a:pt x="2167467" y="6135"/>
                  </a:cubicBezTo>
                  <a:lnTo>
                    <a:pt x="2167467" y="165828"/>
                  </a:lnTo>
                  <a:cubicBezTo>
                    <a:pt x="2167467" y="167455"/>
                    <a:pt x="2166820" y="169016"/>
                    <a:pt x="2165670" y="170166"/>
                  </a:cubicBezTo>
                  <a:cubicBezTo>
                    <a:pt x="2164519" y="171317"/>
                    <a:pt x="2162959" y="171963"/>
                    <a:pt x="2161331" y="171963"/>
                  </a:cubicBezTo>
                  <a:lnTo>
                    <a:pt x="6135" y="171963"/>
                  </a:lnTo>
                  <a:cubicBezTo>
                    <a:pt x="2747" y="171963"/>
                    <a:pt x="0" y="169216"/>
                    <a:pt x="0" y="165828"/>
                  </a:cubicBezTo>
                  <a:lnTo>
                    <a:pt x="0" y="6135"/>
                  </a:lnTo>
                  <a:cubicBezTo>
                    <a:pt x="0" y="2747"/>
                    <a:pt x="2747" y="0"/>
                    <a:pt x="6135" y="0"/>
                  </a:cubicBezTo>
                  <a:close/>
                </a:path>
              </a:pathLst>
            </a:custGeom>
            <a:solidFill>
              <a:srgbClr val="330099">
                <a:alpha val="9804"/>
              </a:srgbClr>
            </a:solidFill>
            <a:ln w="38100" cap="sq">
              <a:solidFill>
                <a:srgbClr val="330099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67467" cy="210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17478" y="8441228"/>
            <a:ext cx="13890190" cy="38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sz="2240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Meet Your Staff Where They Are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81898" y="3194467"/>
            <a:ext cx="4560353" cy="1182631"/>
            <a:chOff x="0" y="0"/>
            <a:chExt cx="1201081" cy="3114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1081" cy="311475"/>
            </a:xfrm>
            <a:custGeom>
              <a:avLst/>
              <a:gdLst/>
              <a:ahLst/>
              <a:cxnLst/>
              <a:rect l="l" t="t" r="r" b="b"/>
              <a:pathLst>
                <a:path w="1201081" h="311475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765596" y="3501966"/>
            <a:ext cx="2192957" cy="50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886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3660" y="4838426"/>
            <a:ext cx="4560353" cy="176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have immediate realization of time to value.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work for a large portion of the company.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73277" y="3194467"/>
            <a:ext cx="4560353" cy="1182631"/>
            <a:chOff x="0" y="0"/>
            <a:chExt cx="1201081" cy="3114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01081" cy="311475"/>
            </a:xfrm>
            <a:custGeom>
              <a:avLst/>
              <a:gdLst/>
              <a:ahLst/>
              <a:cxnLst/>
              <a:rect l="l" t="t" r="r" b="b"/>
              <a:pathLst>
                <a:path w="1201081" h="311475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056975" y="3501966"/>
            <a:ext cx="2192957" cy="50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886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5039" y="4838426"/>
            <a:ext cx="4560353" cy="212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are similar but require customization and hand holding.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take more time to implement but can be recreated in multiple areas.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63986" y="3194467"/>
            <a:ext cx="4560353" cy="1182631"/>
            <a:chOff x="0" y="0"/>
            <a:chExt cx="1201081" cy="3114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1081" cy="311475"/>
            </a:xfrm>
            <a:custGeom>
              <a:avLst/>
              <a:gdLst/>
              <a:ahLst/>
              <a:cxnLst/>
              <a:rect l="l" t="t" r="r" b="b"/>
              <a:pathLst>
                <a:path w="1201081" h="311475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47685" y="3501966"/>
            <a:ext cx="2192957" cy="50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886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45748" y="4838426"/>
            <a:ext cx="4560353" cy="212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are unique to a specific person or business unit. 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have high impact but require specialty implementation.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36810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Onboarding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55227"/>
            <a:ext cx="11117558" cy="43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A 60-minute AI education ‘onboarding’ for your MSP and your clients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64137" y="4063933"/>
            <a:ext cx="14959725" cy="3731989"/>
            <a:chOff x="0" y="0"/>
            <a:chExt cx="19946300" cy="4975986"/>
          </a:xfrm>
        </p:grpSpPr>
        <p:sp>
          <p:nvSpPr>
            <p:cNvPr id="6" name="Freeform 6"/>
            <p:cNvSpPr/>
            <p:nvPr/>
          </p:nvSpPr>
          <p:spPr>
            <a:xfrm>
              <a:off x="0" y="699641"/>
              <a:ext cx="5535721" cy="4276344"/>
            </a:xfrm>
            <a:custGeom>
              <a:avLst/>
              <a:gdLst/>
              <a:ahLst/>
              <a:cxnLst/>
              <a:rect l="l" t="t" r="r" b="b"/>
              <a:pathLst>
                <a:path w="5535721" h="4276344">
                  <a:moveTo>
                    <a:pt x="0" y="0"/>
                  </a:moveTo>
                  <a:lnTo>
                    <a:pt x="5535721" y="0"/>
                  </a:lnTo>
                  <a:lnTo>
                    <a:pt x="5535721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446433" y="699641"/>
              <a:ext cx="5535721" cy="4276344"/>
            </a:xfrm>
            <a:custGeom>
              <a:avLst/>
              <a:gdLst/>
              <a:ahLst/>
              <a:cxnLst/>
              <a:rect l="l" t="t" r="r" b="b"/>
              <a:pathLst>
                <a:path w="5535721" h="4276344">
                  <a:moveTo>
                    <a:pt x="0" y="0"/>
                  </a:moveTo>
                  <a:lnTo>
                    <a:pt x="5535720" y="0"/>
                  </a:lnTo>
                  <a:lnTo>
                    <a:pt x="5535720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975298" y="699641"/>
              <a:ext cx="6146760" cy="4276344"/>
            </a:xfrm>
            <a:custGeom>
              <a:avLst/>
              <a:gdLst/>
              <a:ahLst/>
              <a:cxnLst/>
              <a:rect l="l" t="t" r="r" b="b"/>
              <a:pathLst>
                <a:path w="6146760" h="4276344">
                  <a:moveTo>
                    <a:pt x="0" y="0"/>
                  </a:moveTo>
                  <a:lnTo>
                    <a:pt x="6146760" y="0"/>
                  </a:lnTo>
                  <a:lnTo>
                    <a:pt x="6146760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629299" y="0"/>
              <a:ext cx="1648485" cy="1648541"/>
              <a:chOff x="0" y="0"/>
              <a:chExt cx="812800" cy="81282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28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lIns="41689" tIns="41689" rIns="41689" bIns="41689" rtlCol="0" anchor="ctr"/>
              <a:lstStyle/>
              <a:p>
                <a:pPr algn="ctr">
                  <a:lnSpc>
                    <a:spcPts val="3494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818485" y="375355"/>
              <a:ext cx="1270113" cy="812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1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1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1157911" y="0"/>
              <a:ext cx="1648485" cy="1648541"/>
              <a:chOff x="0" y="0"/>
              <a:chExt cx="812800" cy="81282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28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lIns="41689" tIns="41689" rIns="41689" bIns="41689" rtlCol="0" anchor="ctr"/>
              <a:lstStyle/>
              <a:p>
                <a:pPr algn="ctr">
                  <a:lnSpc>
                    <a:spcPts val="3494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1347097" y="375355"/>
              <a:ext cx="1270113" cy="812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1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2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8297816" y="0"/>
              <a:ext cx="1648485" cy="1648541"/>
              <a:chOff x="0" y="0"/>
              <a:chExt cx="812800" cy="8128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28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lIns="41689" tIns="41689" rIns="41689" bIns="41689" rtlCol="0" anchor="ctr"/>
              <a:lstStyle/>
              <a:p>
                <a:pPr algn="ctr">
                  <a:lnSpc>
                    <a:spcPts val="3494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8487002" y="375355"/>
              <a:ext cx="1270113" cy="812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1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64137" y="4016308"/>
            <a:ext cx="3330424" cy="39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Baseline AI IQ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75778" y="4016308"/>
            <a:ext cx="3330424" cy="39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Onboard w/Hatz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37505" y="4016308"/>
            <a:ext cx="3330424" cy="39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1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Build your skills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2719" y="1028700"/>
            <a:ext cx="1296581" cy="521874"/>
          </a:xfrm>
          <a:custGeom>
            <a:avLst/>
            <a:gdLst/>
            <a:ahLst/>
            <a:cxnLst/>
            <a:rect l="l" t="t" r="r" b="b"/>
            <a:pathLst>
              <a:path w="1296581" h="521874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36810"/>
            <a:ext cx="10964344" cy="69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Your 2026 AI Adoption Roadmap</a:t>
            </a:r>
          </a:p>
        </p:txBody>
      </p:sp>
      <p:sp>
        <p:nvSpPr>
          <p:cNvPr id="4" name="AutoShape 4"/>
          <p:cNvSpPr/>
          <p:nvPr/>
        </p:nvSpPr>
        <p:spPr>
          <a:xfrm>
            <a:off x="3286616" y="8187817"/>
            <a:ext cx="0" cy="941896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198172" y="8187817"/>
            <a:ext cx="0" cy="941896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1109729" y="8187817"/>
            <a:ext cx="0" cy="941896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5021285" y="8187817"/>
            <a:ext cx="0" cy="941896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>
            <a:off x="759367" y="4067085"/>
            <a:ext cx="5054498" cy="3658718"/>
          </a:xfrm>
          <a:custGeom>
            <a:avLst/>
            <a:gdLst/>
            <a:ahLst/>
            <a:cxnLst/>
            <a:rect l="l" t="t" r="r" b="b"/>
            <a:pathLst>
              <a:path w="5054498" h="3658718">
                <a:moveTo>
                  <a:pt x="5054498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8" y="3658718"/>
                </a:lnTo>
                <a:lnTo>
                  <a:pt x="505449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9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 flipH="1">
            <a:off x="4661399" y="4067085"/>
            <a:ext cx="5054498" cy="3658718"/>
          </a:xfrm>
          <a:custGeom>
            <a:avLst/>
            <a:gdLst/>
            <a:ahLst/>
            <a:cxnLst/>
            <a:rect l="l" t="t" r="r" b="b"/>
            <a:pathLst>
              <a:path w="5054498" h="3658718">
                <a:moveTo>
                  <a:pt x="5054497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7" y="3658718"/>
                </a:lnTo>
                <a:lnTo>
                  <a:pt x="50544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9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>
            <a:off x="8567767" y="4067085"/>
            <a:ext cx="5054498" cy="3658718"/>
          </a:xfrm>
          <a:custGeom>
            <a:avLst/>
            <a:gdLst/>
            <a:ahLst/>
            <a:cxnLst/>
            <a:rect l="l" t="t" r="r" b="b"/>
            <a:pathLst>
              <a:path w="5054498" h="3658718">
                <a:moveTo>
                  <a:pt x="5054497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7" y="3658718"/>
                </a:lnTo>
                <a:lnTo>
                  <a:pt x="50544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9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491033" y="2461638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2491033" y="2461638"/>
            <a:ext cx="1591166" cy="15911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C3F1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93064" y="2461638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6393064" y="2461638"/>
            <a:ext cx="1591166" cy="159116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79D3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99433" y="2461638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299433" y="2461638"/>
            <a:ext cx="1591166" cy="159116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DAF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H="1">
            <a:off x="12474135" y="4067085"/>
            <a:ext cx="5054498" cy="3658718"/>
          </a:xfrm>
          <a:custGeom>
            <a:avLst/>
            <a:gdLst/>
            <a:ahLst/>
            <a:cxnLst/>
            <a:rect l="l" t="t" r="r" b="b"/>
            <a:pathLst>
              <a:path w="5054498" h="3658718">
                <a:moveTo>
                  <a:pt x="5054498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8" y="3658718"/>
                </a:lnTo>
                <a:lnTo>
                  <a:pt x="505449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59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205801" y="2461638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4205801" y="2461638"/>
            <a:ext cx="1591166" cy="159116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3286616" y="9091613"/>
            <a:ext cx="11714768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3119929" y="8924925"/>
            <a:ext cx="333375" cy="33337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AFEC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021960" y="8924925"/>
            <a:ext cx="333375" cy="33337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79D3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28328" y="8924925"/>
            <a:ext cx="333375" cy="33337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DA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834696" y="8924925"/>
            <a:ext cx="333375" cy="33337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6853623" y="2869284"/>
            <a:ext cx="689886" cy="750216"/>
          </a:xfrm>
          <a:custGeom>
            <a:avLst/>
            <a:gdLst/>
            <a:ahLst/>
            <a:cxnLst/>
            <a:rect l="l" t="t" r="r" b="b"/>
            <a:pathLst>
              <a:path w="689886" h="750216">
                <a:moveTo>
                  <a:pt x="0" y="0"/>
                </a:moveTo>
                <a:lnTo>
                  <a:pt x="689886" y="0"/>
                </a:lnTo>
                <a:lnTo>
                  <a:pt x="689886" y="750216"/>
                </a:lnTo>
                <a:lnTo>
                  <a:pt x="0" y="750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0734621" y="2882113"/>
            <a:ext cx="750216" cy="750216"/>
          </a:xfrm>
          <a:custGeom>
            <a:avLst/>
            <a:gdLst/>
            <a:ahLst/>
            <a:cxnLst/>
            <a:rect l="l" t="t" r="r" b="b"/>
            <a:pathLst>
              <a:path w="750216" h="750216">
                <a:moveTo>
                  <a:pt x="0" y="0"/>
                </a:moveTo>
                <a:lnTo>
                  <a:pt x="750216" y="0"/>
                </a:lnTo>
                <a:lnTo>
                  <a:pt x="750216" y="750216"/>
                </a:lnTo>
                <a:lnTo>
                  <a:pt x="0" y="750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4690883" y="2926819"/>
            <a:ext cx="660804" cy="660804"/>
          </a:xfrm>
          <a:custGeom>
            <a:avLst/>
            <a:gdLst/>
            <a:ahLst/>
            <a:cxnLst/>
            <a:rect l="l" t="t" r="r" b="b"/>
            <a:pathLst>
              <a:path w="660804" h="660804">
                <a:moveTo>
                  <a:pt x="0" y="0"/>
                </a:moveTo>
                <a:lnTo>
                  <a:pt x="660804" y="0"/>
                </a:lnTo>
                <a:lnTo>
                  <a:pt x="660804" y="660804"/>
                </a:lnTo>
                <a:lnTo>
                  <a:pt x="0" y="6608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883137" y="2873499"/>
            <a:ext cx="787121" cy="767443"/>
          </a:xfrm>
          <a:custGeom>
            <a:avLst/>
            <a:gdLst/>
            <a:ahLst/>
            <a:cxnLst/>
            <a:rect l="l" t="t" r="r" b="b"/>
            <a:pathLst>
              <a:path w="787121" h="767443">
                <a:moveTo>
                  <a:pt x="0" y="0"/>
                </a:moveTo>
                <a:lnTo>
                  <a:pt x="787121" y="0"/>
                </a:lnTo>
                <a:lnTo>
                  <a:pt x="787121" y="767443"/>
                </a:lnTo>
                <a:lnTo>
                  <a:pt x="0" y="767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2074340" y="7816342"/>
            <a:ext cx="2424553" cy="3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976371" y="7816342"/>
            <a:ext cx="2424553" cy="3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897452" y="7816342"/>
            <a:ext cx="2424553" cy="3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03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781625" y="7816342"/>
            <a:ext cx="2424553" cy="3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052746" y="5133975"/>
            <a:ext cx="2084538" cy="26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1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Use-Case Creation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546612" y="5659896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Turn experiments into repeatable workflows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66450" y="6273912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5–10 use cases, 3+ workflows, 10–20 hrs saved/week.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33358" y="6887927"/>
            <a:ext cx="2703477" cy="2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2 months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897753" y="5133975"/>
            <a:ext cx="2247063" cy="26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1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Scale &amp; Automation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452981" y="5659896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Transform AI into </a:t>
            </a:r>
          </a:p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a company-wide system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472819" y="6273912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10+ workflows, 100+ hrs saved/month, 3–5x ROI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639726" y="6887927"/>
            <a:ext cx="2703477" cy="2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4–6 months (ongoing)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146378" y="5133975"/>
            <a:ext cx="2084538" cy="26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1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Daily Usage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40244" y="5659896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Make AI part </a:t>
            </a:r>
          </a:p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of daily work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60082" y="6273912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80% active users, 3+ success stories, 10+ uses/user/week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826990" y="6887927"/>
            <a:ext cx="2703477" cy="2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2 months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244347" y="5133975"/>
            <a:ext cx="2084538" cy="26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1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Foundation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738213" y="5659896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Get ready for </a:t>
            </a:r>
          </a:p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AI adoption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758051" y="6273912"/>
            <a:ext cx="3076968" cy="4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 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100% access, 90% trained, 1 sponsor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924959" y="6887927"/>
            <a:ext cx="2703477" cy="2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1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4 weeks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1233</Words>
  <Application>Microsoft Macintosh PowerPoint</Application>
  <PresentationFormat>Custom</PresentationFormat>
  <Paragraphs>199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Dazzed Semi-Bold</vt:lpstr>
      <vt:lpstr>Dazzed Bold</vt:lpstr>
      <vt:lpstr>Dazzed</vt:lpstr>
      <vt:lpstr>Arial</vt:lpstr>
      <vt:lpstr>Dazzed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Hatz Ai DeckV10</dc:title>
  <cp:lastModifiedBy>Rachel Fitzmaurice</cp:lastModifiedBy>
  <cp:revision>2</cp:revision>
  <dcterms:created xsi:type="dcterms:W3CDTF">2006-08-16T00:00:00Z</dcterms:created>
  <dcterms:modified xsi:type="dcterms:W3CDTF">2026-05-06T16:50:28Z</dcterms:modified>
  <dc:identifier>DAHDiv1dzEo</dc:identifier>
</cp:coreProperties>
</file>